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3"/>
  </p:notesMasterIdLst>
  <p:sldIdLst>
    <p:sldId id="256" r:id="rId2"/>
    <p:sldId id="269" r:id="rId3"/>
    <p:sldId id="310" r:id="rId4"/>
    <p:sldId id="311" r:id="rId5"/>
    <p:sldId id="272" r:id="rId6"/>
    <p:sldId id="275" r:id="rId7"/>
    <p:sldId id="276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70" r:id="rId17"/>
    <p:sldId id="271" r:id="rId18"/>
    <p:sldId id="274" r:id="rId19"/>
    <p:sldId id="287" r:id="rId20"/>
    <p:sldId id="273" r:id="rId21"/>
    <p:sldId id="288" r:id="rId22"/>
    <p:sldId id="289" r:id="rId23"/>
    <p:sldId id="290" r:id="rId24"/>
    <p:sldId id="293" r:id="rId25"/>
    <p:sldId id="294" r:id="rId26"/>
    <p:sldId id="295" r:id="rId27"/>
    <p:sldId id="296" r:id="rId28"/>
    <p:sldId id="297" r:id="rId29"/>
    <p:sldId id="337" r:id="rId30"/>
    <p:sldId id="338" r:id="rId31"/>
    <p:sldId id="292" r:id="rId32"/>
    <p:sldId id="298" r:id="rId33"/>
    <p:sldId id="299" r:id="rId34"/>
    <p:sldId id="291" r:id="rId35"/>
    <p:sldId id="286" r:id="rId36"/>
    <p:sldId id="300" r:id="rId37"/>
    <p:sldId id="301" r:id="rId38"/>
    <p:sldId id="302" r:id="rId39"/>
    <p:sldId id="303" r:id="rId40"/>
    <p:sldId id="305" r:id="rId41"/>
    <p:sldId id="304" r:id="rId42"/>
    <p:sldId id="309" r:id="rId43"/>
    <p:sldId id="312" r:id="rId44"/>
    <p:sldId id="313" r:id="rId45"/>
    <p:sldId id="314" r:id="rId46"/>
    <p:sldId id="315" r:id="rId47"/>
    <p:sldId id="316" r:id="rId48"/>
    <p:sldId id="317" r:id="rId49"/>
    <p:sldId id="318" r:id="rId50"/>
    <p:sldId id="319" r:id="rId51"/>
    <p:sldId id="320" r:id="rId52"/>
    <p:sldId id="321" r:id="rId53"/>
    <p:sldId id="322" r:id="rId54"/>
    <p:sldId id="323" r:id="rId55"/>
    <p:sldId id="324" r:id="rId56"/>
    <p:sldId id="326" r:id="rId57"/>
    <p:sldId id="325" r:id="rId58"/>
    <p:sldId id="306" r:id="rId59"/>
    <p:sldId id="308" r:id="rId60"/>
    <p:sldId id="327" r:id="rId61"/>
    <p:sldId id="328" r:id="rId62"/>
    <p:sldId id="329" r:id="rId63"/>
    <p:sldId id="330" r:id="rId64"/>
    <p:sldId id="331" r:id="rId65"/>
    <p:sldId id="332" r:id="rId66"/>
    <p:sldId id="307" r:id="rId67"/>
    <p:sldId id="333" r:id="rId68"/>
    <p:sldId id="334" r:id="rId69"/>
    <p:sldId id="335" r:id="rId70"/>
    <p:sldId id="336" r:id="rId71"/>
    <p:sldId id="268" r:id="rId7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9" autoAdjust="0"/>
    <p:restoredTop sz="96201" autoAdjust="0"/>
  </p:normalViewPr>
  <p:slideViewPr>
    <p:cSldViewPr snapToGrid="0">
      <p:cViewPr varScale="1">
        <p:scale>
          <a:sx n="63" d="100"/>
          <a:sy n="63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47D3C-0FE8-48CD-ABE8-2F27A3675F13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5841D-9202-401D-8230-986CBD680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69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5E1A-9C8C-46AD-81E4-38711766F2B8}" type="datetime10">
              <a:rPr lang="en-US" smtClean="0"/>
              <a:t>12:34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76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1B6B-0932-4247-8245-8F27FDE5EEEA}" type="datetime10">
              <a:rPr lang="en-US" smtClean="0"/>
              <a:t>12:34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9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902E-9007-4551-B744-B2B2B6BC9C56}" type="datetime10">
              <a:rPr lang="en-US" smtClean="0"/>
              <a:t>12:34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7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5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932A-0FAF-4438-B561-2C6A2226D8DA}" type="datetime10">
              <a:rPr lang="en-US" smtClean="0"/>
              <a:t>12:34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0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BC7E-FF97-495E-8EA6-C5BAD3AE314C}" type="datetime10">
              <a:rPr lang="en-US" smtClean="0"/>
              <a:t>12:34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7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D53F-7ACA-4B0B-B523-4F46A2824FC5}" type="datetime10">
              <a:rPr lang="en-US" smtClean="0"/>
              <a:t>12:34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2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C268-431E-4349-9A45-98FD4D86C13F}" type="datetime10">
              <a:rPr lang="en-US" smtClean="0"/>
              <a:t>12:34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4175-704E-4DD3-9E08-6D81C044BEE2}" type="datetime10">
              <a:rPr lang="en-US" smtClean="0"/>
              <a:t>12:34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7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131A-5425-4BE3-A567-B8E7A0687957}" type="datetime10">
              <a:rPr lang="en-US" smtClean="0"/>
              <a:t>12:34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82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62BD-8D8B-46AD-9B8C-A463E47E2FF7}" type="datetime10">
              <a:rPr lang="en-US" smtClean="0"/>
              <a:t>12:34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3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174172"/>
            <a:ext cx="10515600" cy="959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422400"/>
            <a:ext cx="10515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476344" y="6376591"/>
            <a:ext cx="2877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003300"/>
                </a:solidFill>
                <a:latin typeface="Arial Narrow" panose="020B0606020202030204" pitchFamily="34" charset="0"/>
              </a:defRPr>
            </a:lvl1pPr>
          </a:lstStyle>
          <a:p>
            <a:fld id="{3F83F346-FC3B-4FAE-9C55-E22FC3EDEB65}" type="datetime10">
              <a:rPr lang="en-US" smtClean="0"/>
              <a:pPr/>
              <a:t>12:34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300"/>
                </a:solidFill>
              </a:defRPr>
            </a:lvl1pPr>
          </a:lstStyle>
          <a:p>
            <a:fld id="{BF021985-4801-4ED1-847D-F9AC44EE79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églalap 6"/>
          <p:cNvSpPr/>
          <p:nvPr userDrawn="1"/>
        </p:nvSpPr>
        <p:spPr>
          <a:xfrm>
            <a:off x="0" y="1167618"/>
            <a:ext cx="12192000" cy="984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églalap 7"/>
          <p:cNvSpPr/>
          <p:nvPr userDrawn="1"/>
        </p:nvSpPr>
        <p:spPr>
          <a:xfrm>
            <a:off x="0" y="6234797"/>
            <a:ext cx="12192000" cy="984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zövegdoboz 8"/>
          <p:cNvSpPr txBox="1"/>
          <p:nvPr userDrawn="1"/>
        </p:nvSpPr>
        <p:spPr>
          <a:xfrm>
            <a:off x="838200" y="6333271"/>
            <a:ext cx="338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solidFill>
                  <a:srgbClr val="003300"/>
                </a:solidFill>
                <a:latin typeface="Arial Narrow" panose="020B0606020202030204" pitchFamily="34" charset="0"/>
              </a:rPr>
              <a:t>GIS-rendszerek</a:t>
            </a:r>
            <a:r>
              <a:rPr lang="hu-HU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 és </a:t>
            </a:r>
            <a:r>
              <a:rPr lang="hu-HU" dirty="0" err="1" smtClean="0">
                <a:solidFill>
                  <a:srgbClr val="003300"/>
                </a:solidFill>
                <a:latin typeface="Arial Narrow" panose="020B0606020202030204" pitchFamily="34" charset="0"/>
              </a:rPr>
              <a:t>-alkalmazások</a:t>
            </a:r>
            <a:r>
              <a:rPr lang="hu-HU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 1</a:t>
            </a:r>
            <a:endParaRPr lang="en-US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Szövegdoboz 9"/>
          <p:cNvSpPr txBox="1"/>
          <p:nvPr userDrawn="1"/>
        </p:nvSpPr>
        <p:spPr>
          <a:xfrm>
            <a:off x="3802744" y="6354246"/>
            <a:ext cx="467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>
                <a:solidFill>
                  <a:srgbClr val="003300"/>
                </a:solidFill>
                <a:latin typeface="Arial Narrow" panose="020B0606020202030204" pitchFamily="34" charset="0"/>
              </a:rPr>
              <a:t>Georeferálás</a:t>
            </a:r>
            <a:endParaRPr lang="en-US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05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3300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003300"/>
          </a:solidFill>
          <a:latin typeface="Arial Narrow" panose="020B0606020202030204" pitchFamily="34" charset="0"/>
          <a:ea typeface="+mn-ea"/>
          <a:cs typeface="+mn-cs"/>
        </a:defRPr>
      </a:lvl1pPr>
      <a:lvl2pPr marL="534988" indent="-228600" algn="l" defTabSz="914400" rtl="0" eaLnBrk="1" latinLnBrk="0" hangingPunct="1">
        <a:lnSpc>
          <a:spcPct val="90000"/>
        </a:lnSpc>
        <a:spcBef>
          <a:spcPts val="500"/>
        </a:spcBef>
        <a:buFont typeface="Arial Narrow" panose="020B0606020202030204" pitchFamily="34" charset="0"/>
        <a:buChar char="–"/>
        <a:defRPr sz="2400" kern="1200">
          <a:solidFill>
            <a:srgbClr val="006600"/>
          </a:solidFill>
          <a:latin typeface="Arial Narrow" panose="020B0606020202030204" pitchFamily="34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rgbClr val="006600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/>
              <a:t>Georeferálás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 smtClean="0"/>
              <a:t>GIS-rendszerek</a:t>
            </a:r>
            <a:r>
              <a:rPr lang="hu-HU" dirty="0" smtClean="0"/>
              <a:t> és </a:t>
            </a:r>
            <a:r>
              <a:rPr lang="hu-HU" dirty="0" err="1" smtClean="0"/>
              <a:t>-alkalmazások</a:t>
            </a:r>
            <a:r>
              <a:rPr lang="hu-HU" dirty="0" smtClean="0"/>
              <a:t> 1.</a:t>
            </a:r>
          </a:p>
          <a:p>
            <a:r>
              <a:rPr lang="hu-HU" smtClean="0"/>
              <a:t>2022.09.28.</a:t>
            </a:r>
            <a:endParaRPr lang="hu-HU" dirty="0" smtClean="0"/>
          </a:p>
          <a:p>
            <a:r>
              <a:rPr lang="hu-HU" dirty="0" err="1" smtClean="0"/>
              <a:t>Bede-Fazekas</a:t>
            </a:r>
            <a:r>
              <a:rPr lang="hu-HU" dirty="0" smtClean="0"/>
              <a:t> Ákos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4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Képfájlok és </a:t>
            </a:r>
            <a:r>
              <a:rPr lang="hu-HU" dirty="0" err="1"/>
              <a:t>raszterfájlok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627120" cy="4754563"/>
          </a:xfrm>
        </p:spPr>
        <p:txBody>
          <a:bodyPr/>
          <a:lstStyle/>
          <a:p>
            <a:r>
              <a:rPr lang="hu-HU" dirty="0" smtClean="0"/>
              <a:t>színezés</a:t>
            </a:r>
          </a:p>
          <a:p>
            <a:pPr lvl="1"/>
            <a:r>
              <a:rPr lang="hu-HU" dirty="0" smtClean="0"/>
              <a:t>jobb klikk a rétegre &gt; </a:t>
            </a:r>
            <a:r>
              <a:rPr lang="hu-HU" dirty="0" err="1" smtClean="0"/>
              <a:t>Properties</a:t>
            </a:r>
            <a:r>
              <a:rPr lang="hu-HU" dirty="0" smtClean="0"/>
              <a:t>… &gt; </a:t>
            </a:r>
            <a:r>
              <a:rPr lang="hu-HU" dirty="0" err="1" smtClean="0"/>
              <a:t>Symbology</a:t>
            </a:r>
            <a:endParaRPr lang="hu-HU" dirty="0" smtClean="0"/>
          </a:p>
          <a:p>
            <a:pPr lvl="1"/>
            <a:r>
              <a:rPr lang="hu-HU" dirty="0" smtClean="0"/>
              <a:t>két fő lehetőség</a:t>
            </a:r>
          </a:p>
          <a:p>
            <a:r>
              <a:rPr lang="hu-HU" dirty="0" err="1" smtClean="0"/>
              <a:t>Streched</a:t>
            </a:r>
            <a:endParaRPr lang="hu-HU" dirty="0"/>
          </a:p>
          <a:p>
            <a:pPr lvl="1"/>
            <a:r>
              <a:rPr lang="hu-HU" dirty="0" smtClean="0"/>
              <a:t>egy színcsatorna alapján</a:t>
            </a:r>
          </a:p>
          <a:p>
            <a:pPr lvl="1"/>
            <a:r>
              <a:rPr lang="hu-HU" dirty="0"/>
              <a:t>ami alapértelmezetten az első, vagyis a piros</a:t>
            </a:r>
          </a:p>
          <a:p>
            <a:pPr lvl="1"/>
            <a:r>
              <a:rPr lang="hu-HU" dirty="0"/>
              <a:t>a legkisebb és legnagyobb érték között folytonos színskálát haszn</a:t>
            </a:r>
            <a:r>
              <a:rPr lang="hu-HU" dirty="0" smtClean="0"/>
              <a:t>ál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szürke vagy bármi más</a:t>
            </a:r>
          </a:p>
          <a:p>
            <a:r>
              <a:rPr lang="hu-HU" dirty="0" smtClean="0"/>
              <a:t>RGB </a:t>
            </a:r>
            <a:r>
              <a:rPr lang="hu-HU" dirty="0" err="1" smtClean="0"/>
              <a:t>Composite</a:t>
            </a:r>
            <a:endParaRPr lang="hu-HU" dirty="0" smtClean="0"/>
          </a:p>
          <a:p>
            <a:pPr lvl="1"/>
            <a:r>
              <a:rPr lang="hu-HU" dirty="0"/>
              <a:t>három (vagy négy) </a:t>
            </a:r>
            <a:r>
              <a:rPr lang="hu-HU" dirty="0" smtClean="0"/>
              <a:t>színcsatorna alapján színez</a:t>
            </a:r>
          </a:p>
          <a:p>
            <a:pPr lvl="1"/>
            <a:r>
              <a:rPr lang="hu-HU" dirty="0" smtClean="0"/>
              <a:t>r: </a:t>
            </a:r>
            <a:r>
              <a:rPr lang="hu-HU" dirty="0" err="1" smtClean="0"/>
              <a:t>red</a:t>
            </a:r>
            <a:r>
              <a:rPr lang="hu-HU" dirty="0" smtClean="0"/>
              <a:t>, g: </a:t>
            </a:r>
            <a:r>
              <a:rPr lang="hu-HU" dirty="0" err="1" smtClean="0"/>
              <a:t>green</a:t>
            </a:r>
            <a:r>
              <a:rPr lang="hu-HU" dirty="0" smtClean="0"/>
              <a:t>, b: </a:t>
            </a:r>
            <a:r>
              <a:rPr lang="hu-HU" dirty="0" err="1" smtClean="0"/>
              <a:t>blue</a:t>
            </a:r>
            <a:endParaRPr lang="hu-HU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320" y="1422400"/>
            <a:ext cx="3574280" cy="23590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320" y="3917543"/>
            <a:ext cx="3574280" cy="21671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églalap 5"/>
          <p:cNvSpPr/>
          <p:nvPr/>
        </p:nvSpPr>
        <p:spPr>
          <a:xfrm>
            <a:off x="9305925" y="2419350"/>
            <a:ext cx="2419350" cy="2190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12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Képfájlok és </a:t>
            </a:r>
            <a:r>
              <a:rPr lang="hu-HU" dirty="0" err="1"/>
              <a:t>raszterfájlok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627120" cy="4754563"/>
          </a:xfrm>
        </p:spPr>
        <p:txBody>
          <a:bodyPr/>
          <a:lstStyle/>
          <a:p>
            <a:r>
              <a:rPr lang="hu-HU" dirty="0" smtClean="0"/>
              <a:t>színezés</a:t>
            </a:r>
          </a:p>
          <a:p>
            <a:pPr lvl="1"/>
            <a:r>
              <a:rPr lang="hu-HU" dirty="0" smtClean="0"/>
              <a:t>jobb klikk a rétegre &gt; </a:t>
            </a:r>
            <a:r>
              <a:rPr lang="hu-HU" dirty="0" err="1" smtClean="0"/>
              <a:t>Properties</a:t>
            </a:r>
            <a:r>
              <a:rPr lang="hu-HU" dirty="0" smtClean="0"/>
              <a:t>… &gt; </a:t>
            </a:r>
            <a:r>
              <a:rPr lang="hu-HU" dirty="0" err="1" smtClean="0"/>
              <a:t>Symbology</a:t>
            </a:r>
            <a:endParaRPr lang="hu-HU" dirty="0" smtClean="0"/>
          </a:p>
          <a:p>
            <a:pPr lvl="1"/>
            <a:r>
              <a:rPr lang="hu-HU" dirty="0" smtClean="0"/>
              <a:t>két fő lehetőség</a:t>
            </a:r>
          </a:p>
          <a:p>
            <a:r>
              <a:rPr lang="hu-HU" dirty="0" err="1" smtClean="0"/>
              <a:t>Streched</a:t>
            </a:r>
            <a:endParaRPr lang="hu-HU" dirty="0"/>
          </a:p>
          <a:p>
            <a:pPr lvl="1"/>
            <a:r>
              <a:rPr lang="hu-HU" dirty="0" smtClean="0"/>
              <a:t>egy színcsatorna alapján</a:t>
            </a:r>
          </a:p>
          <a:p>
            <a:pPr lvl="1"/>
            <a:r>
              <a:rPr lang="hu-HU" dirty="0"/>
              <a:t>ami alapértelmezetten az első, vagyis a piros</a:t>
            </a:r>
          </a:p>
          <a:p>
            <a:pPr lvl="1"/>
            <a:r>
              <a:rPr lang="hu-HU" dirty="0"/>
              <a:t>a legkisebb és legnagyobb érték között folytonos színskálát haszn</a:t>
            </a:r>
            <a:r>
              <a:rPr lang="hu-HU" dirty="0" smtClean="0"/>
              <a:t>ál</a:t>
            </a:r>
          </a:p>
          <a:p>
            <a:pPr lvl="1"/>
            <a:r>
              <a:rPr lang="hu-HU" dirty="0"/>
              <a:t>szürke vagy bármi más</a:t>
            </a:r>
          </a:p>
          <a:p>
            <a:r>
              <a:rPr lang="hu-HU" dirty="0" smtClean="0"/>
              <a:t>RGB </a:t>
            </a:r>
            <a:r>
              <a:rPr lang="hu-HU" dirty="0" err="1" smtClean="0"/>
              <a:t>Composite</a:t>
            </a:r>
            <a:endParaRPr lang="hu-HU" dirty="0" smtClean="0"/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három (vagy négy) színcsatorna alapján színez</a:t>
            </a:r>
          </a:p>
          <a:p>
            <a:pPr lvl="1"/>
            <a:r>
              <a:rPr lang="hu-HU" dirty="0" smtClean="0"/>
              <a:t>r: </a:t>
            </a:r>
            <a:r>
              <a:rPr lang="hu-HU" dirty="0" err="1" smtClean="0"/>
              <a:t>red</a:t>
            </a:r>
            <a:r>
              <a:rPr lang="hu-HU" dirty="0" smtClean="0"/>
              <a:t>, g: </a:t>
            </a:r>
            <a:r>
              <a:rPr lang="hu-HU" dirty="0" err="1" smtClean="0"/>
              <a:t>green</a:t>
            </a:r>
            <a:r>
              <a:rPr lang="hu-HU" dirty="0" smtClean="0"/>
              <a:t>, b: </a:t>
            </a:r>
            <a:r>
              <a:rPr lang="hu-HU" dirty="0" err="1" smtClean="0"/>
              <a:t>blue</a:t>
            </a:r>
            <a:endParaRPr lang="hu-HU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320" y="1422400"/>
            <a:ext cx="3574280" cy="23590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320" y="3917543"/>
            <a:ext cx="3574280" cy="21671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églalap 5"/>
          <p:cNvSpPr/>
          <p:nvPr/>
        </p:nvSpPr>
        <p:spPr>
          <a:xfrm>
            <a:off x="9305925" y="4181475"/>
            <a:ext cx="1162050" cy="62865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30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Képfájlok és </a:t>
            </a:r>
            <a:r>
              <a:rPr lang="hu-HU" dirty="0" err="1"/>
              <a:t>raszterfájlok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627120" cy="4754563"/>
          </a:xfrm>
        </p:spPr>
        <p:txBody>
          <a:bodyPr/>
          <a:lstStyle/>
          <a:p>
            <a:r>
              <a:rPr lang="hu-HU" dirty="0" smtClean="0"/>
              <a:t>RGB </a:t>
            </a:r>
            <a:r>
              <a:rPr lang="hu-HU" dirty="0" err="1" smtClean="0"/>
              <a:t>Composite</a:t>
            </a:r>
            <a:endParaRPr lang="hu-HU" dirty="0" smtClean="0"/>
          </a:p>
          <a:p>
            <a:pPr lvl="1"/>
            <a:r>
              <a:rPr lang="hu-HU" dirty="0" smtClean="0"/>
              <a:t>negyedik (opcionális) színcsatorna: </a:t>
            </a:r>
            <a:r>
              <a:rPr lang="hu-HU" dirty="0" err="1" smtClean="0"/>
              <a:t>alpha</a:t>
            </a:r>
            <a:r>
              <a:rPr lang="hu-HU" dirty="0" smtClean="0"/>
              <a:t> (átlátszatlanság)</a:t>
            </a:r>
          </a:p>
          <a:p>
            <a:pPr lvl="1"/>
            <a:r>
              <a:rPr lang="hu-HU" dirty="0" smtClean="0"/>
              <a:t>kiválaszthatjuk, hogy melyik színcsatorna tartalmazza az egyes színeket</a:t>
            </a:r>
          </a:p>
          <a:p>
            <a:pPr lvl="1"/>
            <a:r>
              <a:rPr lang="hu-HU" dirty="0" smtClean="0"/>
              <a:t>ez hamisszínes képek esetén lehet hasznos</a:t>
            </a:r>
          </a:p>
          <a:p>
            <a:r>
              <a:rPr lang="hu-HU" dirty="0" smtClean="0"/>
              <a:t>további beállítási lehetőségek</a:t>
            </a:r>
          </a:p>
          <a:p>
            <a:pPr lvl="1"/>
            <a:r>
              <a:rPr lang="hu-HU" dirty="0" smtClean="0"/>
              <a:t>rengeteg mindent beállíthatunk</a:t>
            </a:r>
          </a:p>
          <a:p>
            <a:pPr lvl="1"/>
            <a:r>
              <a:rPr lang="hu-HU" dirty="0" smtClean="0"/>
              <a:t>az egyetlen fontos a színtelítettségi skála széthúzásának típusa (</a:t>
            </a:r>
            <a:r>
              <a:rPr lang="hu-HU" dirty="0" err="1" smtClean="0"/>
              <a:t>Stretch</a:t>
            </a:r>
            <a:r>
              <a:rPr lang="hu-HU" dirty="0" smtClean="0"/>
              <a:t> </a:t>
            </a:r>
            <a:r>
              <a:rPr lang="hu-HU" dirty="0" err="1" smtClean="0"/>
              <a:t>type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alapértelmezetten Percent </a:t>
            </a:r>
            <a:r>
              <a:rPr lang="hu-HU" dirty="0" err="1" smtClean="0"/>
              <a:t>Clip</a:t>
            </a:r>
            <a:r>
              <a:rPr lang="hu-HU" dirty="0" smtClean="0"/>
              <a:t> (levágja a szélső </a:t>
            </a:r>
            <a:r>
              <a:rPr lang="hu-HU" dirty="0" err="1" smtClean="0"/>
              <a:t>percentiliseket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ami nekünk kell: </a:t>
            </a:r>
            <a:r>
              <a:rPr lang="hu-HU" dirty="0" err="1" smtClean="0"/>
              <a:t>None</a:t>
            </a:r>
            <a:r>
              <a:rPr lang="hu-HU" dirty="0" smtClean="0"/>
              <a:t> (= ne torzítsa a színeket)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320" y="1422400"/>
            <a:ext cx="3574280" cy="21671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617"/>
          <a:stretch/>
        </p:blipFill>
        <p:spPr>
          <a:xfrm>
            <a:off x="8465320" y="3733800"/>
            <a:ext cx="3574280" cy="24241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17843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Képfájlok és </a:t>
            </a:r>
            <a:r>
              <a:rPr lang="hu-HU" dirty="0" err="1"/>
              <a:t>raszterfájlok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627120" cy="4754563"/>
          </a:xfrm>
        </p:spPr>
        <p:txBody>
          <a:bodyPr/>
          <a:lstStyle/>
          <a:p>
            <a:r>
              <a:rPr lang="hu-HU" dirty="0" smtClean="0"/>
              <a:t>RGB </a:t>
            </a:r>
            <a:r>
              <a:rPr lang="hu-HU" dirty="0" err="1" smtClean="0"/>
              <a:t>Composite</a:t>
            </a:r>
            <a:endParaRPr lang="hu-HU" dirty="0" smtClean="0"/>
          </a:p>
          <a:p>
            <a:pPr lvl="1"/>
            <a:r>
              <a:rPr lang="hu-HU" dirty="0" smtClean="0"/>
              <a:t>negyedik (opcionális) színcsatorna: </a:t>
            </a:r>
            <a:r>
              <a:rPr lang="hu-HU" dirty="0" err="1" smtClean="0"/>
              <a:t>alpha</a:t>
            </a:r>
            <a:r>
              <a:rPr lang="hu-HU" dirty="0" smtClean="0"/>
              <a:t> (átlátszatlanság)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kiválaszthatjuk, hogy melyik színcsatorna tartalmazza az egyes színeket</a:t>
            </a:r>
          </a:p>
          <a:p>
            <a:pPr lvl="1"/>
            <a:r>
              <a:rPr lang="hu-HU" dirty="0" smtClean="0"/>
              <a:t>ez hamisszínes képek esetén lehet hasznos</a:t>
            </a:r>
          </a:p>
          <a:p>
            <a:r>
              <a:rPr lang="hu-HU" dirty="0" smtClean="0"/>
              <a:t>további beállítási lehetőségek</a:t>
            </a:r>
          </a:p>
          <a:p>
            <a:pPr lvl="1"/>
            <a:r>
              <a:rPr lang="hu-HU" dirty="0" smtClean="0"/>
              <a:t>rengeteg mindent beállíthatunk</a:t>
            </a:r>
          </a:p>
          <a:p>
            <a:pPr lvl="1"/>
            <a:r>
              <a:rPr lang="hu-HU" dirty="0" smtClean="0"/>
              <a:t>az egyetlen fontos a színtelítettségi skála széthúzásának típusa (</a:t>
            </a:r>
            <a:r>
              <a:rPr lang="hu-HU" dirty="0" err="1" smtClean="0"/>
              <a:t>Stretch</a:t>
            </a:r>
            <a:r>
              <a:rPr lang="hu-HU" dirty="0" smtClean="0"/>
              <a:t> </a:t>
            </a:r>
            <a:r>
              <a:rPr lang="hu-HU" dirty="0" err="1" smtClean="0"/>
              <a:t>type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alapértelmezetten Percent </a:t>
            </a:r>
            <a:r>
              <a:rPr lang="hu-HU" dirty="0" err="1" smtClean="0"/>
              <a:t>Clip</a:t>
            </a:r>
            <a:r>
              <a:rPr lang="hu-HU" dirty="0" smtClean="0"/>
              <a:t> (levágja a szélső </a:t>
            </a:r>
            <a:r>
              <a:rPr lang="hu-HU" dirty="0" err="1" smtClean="0"/>
              <a:t>percentiliseket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ami nekünk kell: </a:t>
            </a:r>
            <a:r>
              <a:rPr lang="hu-HU" dirty="0" err="1" smtClean="0"/>
              <a:t>None</a:t>
            </a:r>
            <a:r>
              <a:rPr lang="hu-HU" dirty="0" smtClean="0"/>
              <a:t> (= ne torzítsa a színeket)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320" y="1422400"/>
            <a:ext cx="3574280" cy="21671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églalap 5"/>
          <p:cNvSpPr/>
          <p:nvPr/>
        </p:nvSpPr>
        <p:spPr>
          <a:xfrm flipH="1">
            <a:off x="11477625" y="1686332"/>
            <a:ext cx="209550" cy="62865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617"/>
          <a:stretch/>
        </p:blipFill>
        <p:spPr>
          <a:xfrm>
            <a:off x="8465320" y="3733800"/>
            <a:ext cx="3574280" cy="24241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64585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Képfájlok és </a:t>
            </a:r>
            <a:r>
              <a:rPr lang="hu-HU" dirty="0" err="1"/>
              <a:t>raszterfájlok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627120" cy="4754563"/>
          </a:xfrm>
        </p:spPr>
        <p:txBody>
          <a:bodyPr/>
          <a:lstStyle/>
          <a:p>
            <a:r>
              <a:rPr lang="hu-HU" dirty="0" smtClean="0"/>
              <a:t>RGB </a:t>
            </a:r>
            <a:r>
              <a:rPr lang="hu-HU" dirty="0" err="1" smtClean="0"/>
              <a:t>Composite</a:t>
            </a:r>
            <a:endParaRPr lang="hu-HU" dirty="0" smtClean="0"/>
          </a:p>
          <a:p>
            <a:pPr lvl="1"/>
            <a:r>
              <a:rPr lang="hu-HU" dirty="0" smtClean="0"/>
              <a:t>negyedik (opcionális) színcsatorna: </a:t>
            </a:r>
            <a:r>
              <a:rPr lang="hu-HU" dirty="0" err="1" smtClean="0"/>
              <a:t>alpha</a:t>
            </a:r>
            <a:r>
              <a:rPr lang="hu-HU" dirty="0" smtClean="0"/>
              <a:t> (átlátszatlanság)</a:t>
            </a:r>
          </a:p>
          <a:p>
            <a:pPr lvl="1"/>
            <a:r>
              <a:rPr lang="hu-HU" dirty="0"/>
              <a:t>kiválaszthatjuk, hogy melyik színcsatorna tartalmazza az egyes színeket</a:t>
            </a:r>
          </a:p>
          <a:p>
            <a:pPr lvl="1"/>
            <a:r>
              <a:rPr lang="hu-HU" dirty="0" smtClean="0"/>
              <a:t>ez hamisszínes képek esetén lehet hasznos</a:t>
            </a:r>
          </a:p>
          <a:p>
            <a:r>
              <a:rPr lang="hu-HU" dirty="0" smtClean="0"/>
              <a:t>további beállítási lehetőségek</a:t>
            </a:r>
          </a:p>
          <a:p>
            <a:pPr lvl="1"/>
            <a:r>
              <a:rPr lang="hu-HU" dirty="0" smtClean="0"/>
              <a:t>rengeteg mindent beállíthatunk</a:t>
            </a:r>
          </a:p>
          <a:p>
            <a:pPr lvl="1"/>
            <a:r>
              <a:rPr lang="hu-HU" dirty="0" smtClean="0"/>
              <a:t>az egyetlen fontos a </a:t>
            </a:r>
            <a:r>
              <a:rPr lang="hu-HU" dirty="0" smtClean="0">
                <a:solidFill>
                  <a:srgbClr val="FF0000"/>
                </a:solidFill>
              </a:rPr>
              <a:t>színtelítettségi skála széthúzásának típusa</a:t>
            </a:r>
            <a:r>
              <a:rPr lang="hu-HU" dirty="0" smtClean="0"/>
              <a:t> (</a:t>
            </a:r>
            <a:r>
              <a:rPr lang="hu-HU" dirty="0" err="1" smtClean="0"/>
              <a:t>Stretch</a:t>
            </a:r>
            <a:r>
              <a:rPr lang="hu-HU" dirty="0" smtClean="0"/>
              <a:t> </a:t>
            </a:r>
            <a:r>
              <a:rPr lang="hu-HU" dirty="0" err="1" smtClean="0"/>
              <a:t>type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alapértelmezetten Percent </a:t>
            </a:r>
            <a:r>
              <a:rPr lang="hu-HU" dirty="0" err="1" smtClean="0"/>
              <a:t>Clip</a:t>
            </a:r>
            <a:r>
              <a:rPr lang="hu-HU" dirty="0" smtClean="0"/>
              <a:t> (levágja a szélső </a:t>
            </a:r>
            <a:r>
              <a:rPr lang="hu-HU" dirty="0" err="1" smtClean="0"/>
              <a:t>percentiliseket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ami nekünk kell: </a:t>
            </a:r>
            <a:r>
              <a:rPr lang="hu-HU" dirty="0" err="1" smtClean="0"/>
              <a:t>None</a:t>
            </a:r>
            <a:r>
              <a:rPr lang="hu-HU" dirty="0" smtClean="0"/>
              <a:t> (= ne torzítsa a színeket)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320" y="1422400"/>
            <a:ext cx="3574280" cy="21671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églalap 5"/>
          <p:cNvSpPr/>
          <p:nvPr/>
        </p:nvSpPr>
        <p:spPr>
          <a:xfrm flipH="1">
            <a:off x="9353549" y="2647950"/>
            <a:ext cx="1628775" cy="2667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617"/>
          <a:stretch/>
        </p:blipFill>
        <p:spPr>
          <a:xfrm>
            <a:off x="8465320" y="3733800"/>
            <a:ext cx="3574280" cy="24241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52192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Képfájlok és </a:t>
            </a:r>
            <a:r>
              <a:rPr lang="hu-HU" dirty="0" err="1"/>
              <a:t>raszterfájlok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széthúzási módszerek</a:t>
            </a:r>
          </a:p>
          <a:p>
            <a:pPr lvl="1"/>
            <a:r>
              <a:rPr lang="hu-HU" dirty="0" err="1" smtClean="0"/>
              <a:t>Minimum-Maximum</a:t>
            </a:r>
            <a:r>
              <a:rPr lang="hu-HU" dirty="0" smtClean="0"/>
              <a:t>: mint az egycsatornás esetben</a:t>
            </a:r>
          </a:p>
          <a:p>
            <a:pPr lvl="1"/>
            <a:r>
              <a:rPr lang="hu-HU" dirty="0" smtClean="0"/>
              <a:t>Standard </a:t>
            </a:r>
            <a:r>
              <a:rPr lang="hu-HU" dirty="0" err="1" smtClean="0"/>
              <a:t>Deviations</a:t>
            </a:r>
            <a:r>
              <a:rPr lang="hu-HU" dirty="0" smtClean="0"/>
              <a:t>: szórás alapján vágja le a széleket</a:t>
            </a:r>
          </a:p>
          <a:p>
            <a:pPr lvl="1"/>
            <a:r>
              <a:rPr lang="hu-HU" dirty="0" err="1" smtClean="0"/>
              <a:t>Histogram</a:t>
            </a:r>
            <a:r>
              <a:rPr lang="hu-HU" dirty="0" smtClean="0"/>
              <a:t> </a:t>
            </a:r>
            <a:r>
              <a:rPr lang="hu-HU" dirty="0" err="1" smtClean="0"/>
              <a:t>Equalize</a:t>
            </a:r>
            <a:r>
              <a:rPr lang="hu-HU" dirty="0" smtClean="0"/>
              <a:t>: minden világossági kategóriába ugyanannyi pixelt rak</a:t>
            </a:r>
          </a:p>
          <a:p>
            <a:pPr lvl="1"/>
            <a:r>
              <a:rPr lang="hu-HU" dirty="0" err="1" smtClean="0"/>
              <a:t>Custom</a:t>
            </a:r>
            <a:r>
              <a:rPr lang="hu-HU" dirty="0" smtClean="0"/>
              <a:t>: teljesen </a:t>
            </a:r>
            <a:r>
              <a:rPr lang="hu-HU" dirty="0" err="1" smtClean="0"/>
              <a:t>testreszabhatjuk</a:t>
            </a:r>
            <a:endParaRPr lang="hu-HU" dirty="0" smtClean="0"/>
          </a:p>
          <a:p>
            <a:pPr lvl="1"/>
            <a:r>
              <a:rPr lang="hu-HU" dirty="0" smtClean="0"/>
              <a:t>és még néhány további</a:t>
            </a:r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nyissuk meg képkezelő szoftverben</a:t>
            </a:r>
          </a:p>
          <a:p>
            <a:pPr lvl="1"/>
            <a:r>
              <a:rPr lang="hu-HU" dirty="0"/>
              <a:t>vessük össze a </a:t>
            </a:r>
            <a:r>
              <a:rPr lang="hu-HU" dirty="0" smtClean="0"/>
              <a:t>színét</a:t>
            </a:r>
          </a:p>
          <a:p>
            <a:pPr lvl="1"/>
            <a:r>
              <a:rPr lang="hu-HU" dirty="0" smtClean="0"/>
              <a:t>használjunk </a:t>
            </a:r>
            <a:r>
              <a:rPr lang="hu-HU" dirty="0" err="1" smtClean="0"/>
              <a:t>egyszíncsatornás</a:t>
            </a:r>
            <a:r>
              <a:rPr lang="hu-HU" dirty="0" smtClean="0"/>
              <a:t> megjelenítést</a:t>
            </a:r>
          </a:p>
          <a:p>
            <a:pPr lvl="1"/>
            <a:r>
              <a:rPr lang="hu-HU" dirty="0" smtClean="0"/>
              <a:t>használjunk </a:t>
            </a:r>
            <a:r>
              <a:rPr lang="hu-HU" dirty="0" err="1" smtClean="0"/>
              <a:t>többszíncsatornás</a:t>
            </a:r>
            <a:r>
              <a:rPr lang="hu-HU" dirty="0" smtClean="0"/>
              <a:t> </a:t>
            </a:r>
            <a:r>
              <a:rPr lang="hu-HU" dirty="0" err="1" smtClean="0"/>
              <a:t>meggjelenítést</a:t>
            </a:r>
            <a:r>
              <a:rPr lang="hu-HU" dirty="0" smtClean="0"/>
              <a:t> (cseréljük fel a csatornákat)</a:t>
            </a:r>
          </a:p>
          <a:p>
            <a:pPr lvl="1"/>
            <a:r>
              <a:rPr lang="hu-HU" dirty="0" smtClean="0"/>
              <a:t>szüntessük meg a széthúzást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0601" y="206376"/>
            <a:ext cx="2613147" cy="1854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86259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Georeferálás</a:t>
            </a:r>
            <a:r>
              <a:rPr lang="hu-HU" dirty="0" smtClean="0"/>
              <a:t> célja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rasztergrafikus</a:t>
            </a:r>
            <a:r>
              <a:rPr lang="hu-HU" dirty="0" smtClean="0"/>
              <a:t> </a:t>
            </a:r>
            <a:r>
              <a:rPr lang="hu-HU" dirty="0" err="1" smtClean="0"/>
              <a:t>képfájból</a:t>
            </a:r>
            <a:r>
              <a:rPr lang="hu-HU" dirty="0" smtClean="0"/>
              <a:t> raszteres térinformatikai állomány képzése</a:t>
            </a:r>
          </a:p>
          <a:p>
            <a:pPr lvl="1"/>
            <a:r>
              <a:rPr lang="hu-HU" dirty="0" smtClean="0"/>
              <a:t>vagyis az egyes pixelekhez a színen túl koordinátát rendelni</a:t>
            </a:r>
          </a:p>
          <a:p>
            <a:pPr lvl="1"/>
            <a:r>
              <a:rPr lang="hu-HU" dirty="0" smtClean="0"/>
              <a:t>és (opcionálisan) az egész fájlhoz koordináta-rendszert rendelni</a:t>
            </a:r>
          </a:p>
          <a:p>
            <a:r>
              <a:rPr lang="hu-HU" dirty="0" smtClean="0"/>
              <a:t>néha nem igazi </a:t>
            </a:r>
            <a:r>
              <a:rPr lang="hu-HU" dirty="0"/>
              <a:t>raszteres térinformatikai </a:t>
            </a:r>
            <a:r>
              <a:rPr lang="hu-HU" dirty="0" smtClean="0"/>
              <a:t>állományt képezünk</a:t>
            </a:r>
          </a:p>
          <a:p>
            <a:pPr lvl="1"/>
            <a:r>
              <a:rPr lang="hu-HU" dirty="0" smtClean="0"/>
              <a:t>csak kiegészítjük a </a:t>
            </a:r>
            <a:r>
              <a:rPr lang="hu-HU" dirty="0" err="1" smtClean="0"/>
              <a:t>rasztergrafikus</a:t>
            </a:r>
            <a:r>
              <a:rPr lang="hu-HU" dirty="0" smtClean="0"/>
              <a:t> képfájlt egy segédfájllal (</a:t>
            </a:r>
            <a:r>
              <a:rPr lang="hu-HU" dirty="0" err="1" smtClean="0"/>
              <a:t>world</a:t>
            </a:r>
            <a:r>
              <a:rPr lang="hu-HU" dirty="0" smtClean="0"/>
              <a:t> file)</a:t>
            </a:r>
          </a:p>
          <a:p>
            <a:pPr lvl="1"/>
            <a:r>
              <a:rPr lang="hu-HU" dirty="0" smtClean="0"/>
              <a:t>ami tartalmazza a koordináták kiszámolásának paramétereit</a:t>
            </a:r>
          </a:p>
          <a:p>
            <a:r>
              <a:rPr lang="hu-HU" dirty="0" err="1" smtClean="0"/>
              <a:t>world</a:t>
            </a:r>
            <a:r>
              <a:rPr lang="hu-HU" dirty="0" smtClean="0"/>
              <a:t> file</a:t>
            </a:r>
          </a:p>
          <a:p>
            <a:pPr lvl="1"/>
            <a:r>
              <a:rPr lang="hu-HU" dirty="0" smtClean="0"/>
              <a:t>nagyon kicsi szövegfájl</a:t>
            </a:r>
          </a:p>
          <a:p>
            <a:pPr lvl="1"/>
            <a:r>
              <a:rPr lang="hu-HU" dirty="0" smtClean="0"/>
              <a:t>a kiterjesztés w-re vagy </a:t>
            </a:r>
            <a:r>
              <a:rPr lang="hu-HU" dirty="0" err="1" smtClean="0"/>
              <a:t>wx-re</a:t>
            </a:r>
            <a:r>
              <a:rPr lang="hu-HU" dirty="0" smtClean="0"/>
              <a:t> végződik (esetleg </a:t>
            </a:r>
            <a:r>
              <a:rPr lang="en-US" dirty="0"/>
              <a:t>.</a:t>
            </a:r>
            <a:r>
              <a:rPr lang="en-US" dirty="0" smtClean="0"/>
              <a:t>aux.xml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csak kiegészítő információ (mint a .</a:t>
            </a:r>
            <a:r>
              <a:rPr lang="hu-HU" dirty="0" err="1" smtClean="0"/>
              <a:t>prj</a:t>
            </a:r>
            <a:r>
              <a:rPr lang="hu-HU" dirty="0" smtClean="0"/>
              <a:t> </a:t>
            </a:r>
            <a:r>
              <a:rPr lang="hu-HU" dirty="0" err="1" smtClean="0"/>
              <a:t>a</a:t>
            </a:r>
            <a:r>
              <a:rPr lang="hu-HU" dirty="0" smtClean="0"/>
              <a:t> </a:t>
            </a:r>
            <a:r>
              <a:rPr lang="hu-HU" dirty="0" err="1" smtClean="0"/>
              <a:t>shapefile-oknál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kitörölhető, attól még a képfájl megnyílik (csak nem jó helyen)</a:t>
            </a:r>
          </a:p>
          <a:p>
            <a:pPr lvl="1"/>
            <a:endParaRPr lang="hu-HU" dirty="0" smtClean="0"/>
          </a:p>
          <a:p>
            <a:endParaRPr lang="hu-HU" dirty="0" smtClean="0"/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9887" y="4464050"/>
            <a:ext cx="2790825" cy="16383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6411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Georeferálás</a:t>
            </a:r>
            <a:r>
              <a:rPr lang="hu-HU" dirty="0" smtClean="0"/>
              <a:t> típusai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három fő megközelítés létezik</a:t>
            </a:r>
          </a:p>
          <a:p>
            <a:pPr lvl="1"/>
            <a:r>
              <a:rPr lang="hu-HU" dirty="0" smtClean="0"/>
              <a:t>koordináták megadása kézzel</a:t>
            </a:r>
          </a:p>
          <a:p>
            <a:pPr lvl="1"/>
            <a:r>
              <a:rPr lang="hu-HU" dirty="0" smtClean="0"/>
              <a:t>illesztés vektorhoz (pl. szelvényhálóhoz)</a:t>
            </a:r>
          </a:p>
          <a:p>
            <a:pPr lvl="1"/>
            <a:r>
              <a:rPr lang="hu-HU" dirty="0" smtClean="0"/>
              <a:t>illesztés vetülethelyes raszterhez ("kép a képhez")</a:t>
            </a:r>
          </a:p>
          <a:p>
            <a:r>
              <a:rPr lang="hu-HU" dirty="0" smtClean="0"/>
              <a:t>mindegyik esetben legalább 3, de inkább 4 képpont helyét (koordinátáját) rögzíteni kell</a:t>
            </a:r>
          </a:p>
          <a:p>
            <a:pPr lvl="1"/>
            <a:r>
              <a:rPr lang="hu-HU" dirty="0" smtClean="0"/>
              <a:t>≥4 pontnál már tud hibát számolni</a:t>
            </a:r>
          </a:p>
          <a:p>
            <a:pPr lvl="1"/>
            <a:r>
              <a:rPr lang="hu-HU" dirty="0"/>
              <a:t>"kép a képhez</a:t>
            </a:r>
            <a:r>
              <a:rPr lang="hu-HU" dirty="0" smtClean="0"/>
              <a:t>" esetben törekedjünk minél több pontot rögzíteni</a:t>
            </a:r>
          </a:p>
          <a:p>
            <a:r>
              <a:rPr lang="hu-HU" dirty="0" smtClean="0"/>
              <a:t>alaptérkép-szolgáltatáshoz (pl. WMS, WMTS) nem szokás illeszteni</a:t>
            </a:r>
          </a:p>
          <a:p>
            <a:pPr lvl="1"/>
            <a:r>
              <a:rPr lang="hu-HU" dirty="0" smtClean="0"/>
              <a:t>általában Web </a:t>
            </a:r>
            <a:r>
              <a:rPr lang="hu-HU" dirty="0" err="1" smtClean="0"/>
              <a:t>Mercator</a:t>
            </a:r>
            <a:r>
              <a:rPr lang="hu-HU" dirty="0" smtClean="0"/>
              <a:t> vetületben (</a:t>
            </a:r>
            <a:r>
              <a:rPr lang="hu-HU" dirty="0" err="1" smtClean="0"/>
              <a:t>epsg</a:t>
            </a:r>
            <a:r>
              <a:rPr lang="hu-HU" dirty="0" smtClean="0"/>
              <a:t>: </a:t>
            </a:r>
            <a:r>
              <a:rPr lang="en-US" dirty="0" smtClean="0"/>
              <a:t>3857</a:t>
            </a:r>
            <a:r>
              <a:rPr lang="hu-HU" dirty="0" smtClean="0"/>
              <a:t>) vannak</a:t>
            </a:r>
          </a:p>
          <a:p>
            <a:pPr lvl="1"/>
            <a:r>
              <a:rPr lang="hu-HU" dirty="0" smtClean="0"/>
              <a:t>ez Magyarországon nagyon torz</a:t>
            </a:r>
          </a:p>
          <a:p>
            <a:pPr lvl="1"/>
            <a:r>
              <a:rPr lang="hu-HU" dirty="0"/>
              <a:t>mindig olyan vetülethez illesszünk, amiben a képfájl ábrázolva </a:t>
            </a:r>
            <a:r>
              <a:rPr lang="hu-HU" dirty="0" smtClean="0"/>
              <a:t>van!</a:t>
            </a:r>
            <a:endParaRPr lang="en-US" dirty="0"/>
          </a:p>
          <a:p>
            <a:pPr lvl="1"/>
            <a:r>
              <a:rPr lang="hu-HU" dirty="0" smtClean="0"/>
              <a:t>túlságosan generalizálnak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0598" y="4533900"/>
            <a:ext cx="2895352" cy="15732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37440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Előkészítés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9029700" cy="4754563"/>
          </a:xfrm>
        </p:spPr>
        <p:txBody>
          <a:bodyPr/>
          <a:lstStyle/>
          <a:p>
            <a:r>
              <a:rPr lang="hu-HU" dirty="0" err="1" smtClean="0"/>
              <a:t>Georeferencing</a:t>
            </a:r>
            <a:r>
              <a:rPr lang="hu-HU" dirty="0" smtClean="0"/>
              <a:t> és </a:t>
            </a:r>
            <a:r>
              <a:rPr lang="hu-HU" dirty="0" err="1" smtClean="0"/>
              <a:t>Snapping</a:t>
            </a:r>
            <a:r>
              <a:rPr lang="hu-HU" dirty="0" smtClean="0"/>
              <a:t> eszköztárak bekapcsolása</a:t>
            </a:r>
          </a:p>
          <a:p>
            <a:pPr lvl="1"/>
            <a:r>
              <a:rPr lang="hu-HU" dirty="0" err="1" smtClean="0"/>
              <a:t>Customize</a:t>
            </a:r>
            <a:r>
              <a:rPr lang="hu-HU" dirty="0" smtClean="0"/>
              <a:t> &gt; </a:t>
            </a:r>
            <a:r>
              <a:rPr lang="hu-HU" dirty="0" err="1" smtClean="0"/>
              <a:t>Toolbars</a:t>
            </a:r>
            <a:endParaRPr lang="hu-HU" dirty="0" smtClean="0"/>
          </a:p>
          <a:p>
            <a:r>
              <a:rPr lang="hu-HU" dirty="0" err="1" smtClean="0"/>
              <a:t>Georeferencing</a:t>
            </a:r>
            <a:r>
              <a:rPr lang="hu-HU" dirty="0" smtClean="0"/>
              <a:t> &gt; </a:t>
            </a:r>
            <a:r>
              <a:rPr lang="hu-HU" dirty="0" err="1" smtClean="0"/>
              <a:t>Auto</a:t>
            </a:r>
            <a:r>
              <a:rPr lang="hu-HU" dirty="0" smtClean="0"/>
              <a:t> </a:t>
            </a:r>
            <a:r>
              <a:rPr lang="hu-HU" dirty="0" err="1" smtClean="0"/>
              <a:t>Adjust</a:t>
            </a:r>
            <a:endParaRPr lang="hu-HU" dirty="0" smtClean="0"/>
          </a:p>
          <a:p>
            <a:pPr lvl="1"/>
            <a:r>
              <a:rPr lang="hu-HU" dirty="0" smtClean="0"/>
              <a:t>érdemes bekapcsolva tartani</a:t>
            </a:r>
          </a:p>
          <a:p>
            <a:pPr lvl="1"/>
            <a:r>
              <a:rPr lang="hu-HU" dirty="0" smtClean="0"/>
              <a:t>új </a:t>
            </a:r>
            <a:r>
              <a:rPr lang="hu-HU" dirty="0" err="1" smtClean="0"/>
              <a:t>illesztőpont</a:t>
            </a:r>
            <a:r>
              <a:rPr lang="hu-HU" dirty="0" smtClean="0"/>
              <a:t> esetén rögtön mozgatja/torzítja a képet</a:t>
            </a:r>
          </a:p>
          <a:p>
            <a:pPr lvl="1"/>
            <a:r>
              <a:rPr lang="hu-HU" dirty="0" smtClean="0"/>
              <a:t>ez csak a megjelenítésről szól, a folyamat mindenképp a véglegesítéssel (~mentés) zárul</a:t>
            </a:r>
          </a:p>
          <a:p>
            <a:r>
              <a:rPr lang="hu-HU" dirty="0" err="1"/>
              <a:t>Georeferencing</a:t>
            </a:r>
            <a:r>
              <a:rPr lang="hu-HU" dirty="0"/>
              <a:t> &gt; </a:t>
            </a:r>
            <a:r>
              <a:rPr lang="hu-HU" dirty="0" err="1" smtClean="0"/>
              <a:t>Options</a:t>
            </a:r>
            <a:r>
              <a:rPr lang="hu-HU" dirty="0" smtClean="0"/>
              <a:t>…</a:t>
            </a:r>
          </a:p>
          <a:p>
            <a:pPr lvl="1"/>
            <a:r>
              <a:rPr lang="hu-HU" dirty="0" smtClean="0"/>
              <a:t>beállítási lehetőségek</a:t>
            </a:r>
          </a:p>
          <a:p>
            <a:pPr lvl="1"/>
            <a:r>
              <a:rPr lang="hu-HU" dirty="0" smtClean="0"/>
              <a:t>az illesztési pontok és az őket összekötő vonal színe/mérete/formája</a:t>
            </a:r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9231" y="724099"/>
            <a:ext cx="7134225" cy="266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1825" y="1437480"/>
            <a:ext cx="2071632" cy="27212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1825" y="4282695"/>
            <a:ext cx="2071631" cy="18656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69829" y="5481488"/>
            <a:ext cx="898071" cy="6668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42791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Előkészítés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Snapping</a:t>
            </a:r>
            <a:endParaRPr lang="hu-HU" dirty="0" smtClean="0"/>
          </a:p>
          <a:p>
            <a:pPr lvl="1"/>
            <a:r>
              <a:rPr lang="hu-HU" dirty="0" smtClean="0"/>
              <a:t>automatikus hozzátapadás (~mágnes) vektorréteg pontjaihoz, vonalaihoz stb.</a:t>
            </a:r>
          </a:p>
          <a:p>
            <a:pPr lvl="1"/>
            <a:r>
              <a:rPr lang="hu-HU" dirty="0" smtClean="0"/>
              <a:t>nagyon hasznos néha (pl. </a:t>
            </a:r>
            <a:r>
              <a:rPr lang="hu-HU" dirty="0" err="1" smtClean="0"/>
              <a:t>georeferálás</a:t>
            </a:r>
            <a:r>
              <a:rPr lang="hu-HU" dirty="0" smtClean="0"/>
              <a:t> vektorhoz)</a:t>
            </a:r>
          </a:p>
          <a:p>
            <a:pPr lvl="1"/>
            <a:r>
              <a:rPr lang="hu-HU" dirty="0" smtClean="0"/>
              <a:t>máskor zavaró: ki-be kell kapcsolgatni vagy szóközt nyomva tartani (ideiglenes kikapcsolás)</a:t>
            </a:r>
          </a:p>
          <a:p>
            <a:pPr lvl="1"/>
            <a:r>
              <a:rPr lang="hu-HU" dirty="0" smtClean="0"/>
              <a:t>megadható, hogy mihez tapadjon</a:t>
            </a:r>
          </a:p>
          <a:p>
            <a:pPr lvl="1"/>
            <a:r>
              <a:rPr lang="hu-HU" dirty="0" err="1" smtClean="0"/>
              <a:t>CAD-szoftverekben</a:t>
            </a:r>
            <a:r>
              <a:rPr lang="hu-HU" dirty="0" smtClean="0"/>
              <a:t> sokkal profibb lehetőségek</a:t>
            </a:r>
          </a:p>
          <a:p>
            <a:r>
              <a:rPr lang="hu-HU" dirty="0" smtClean="0"/>
              <a:t>DEMO</a:t>
            </a:r>
          </a:p>
          <a:p>
            <a:pPr lvl="1"/>
            <a:r>
              <a:rPr lang="hu-HU" dirty="0" smtClean="0"/>
              <a:t>kapcsoljuk be a két eszköztárat</a:t>
            </a:r>
          </a:p>
          <a:p>
            <a:pPr lvl="1"/>
            <a:r>
              <a:rPr lang="hu-HU" dirty="0" smtClean="0"/>
              <a:t>állítsuk át az </a:t>
            </a:r>
            <a:r>
              <a:rPr lang="hu-HU" dirty="0" err="1" smtClean="0"/>
              <a:t>illesztőpontok</a:t>
            </a:r>
            <a:r>
              <a:rPr lang="hu-HU" dirty="0" smtClean="0"/>
              <a:t> színét</a:t>
            </a:r>
          </a:p>
          <a:p>
            <a:pPr lvl="1"/>
            <a:r>
              <a:rPr lang="hu-HU" dirty="0" smtClean="0"/>
              <a:t>kapcsoljuk ki a vonalhoz tapadást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9231" y="724099"/>
            <a:ext cx="7134225" cy="2667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11038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Képfájlok és </a:t>
            </a:r>
            <a:r>
              <a:rPr lang="hu-HU" dirty="0" err="1" smtClean="0"/>
              <a:t>raszterfájlok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képfájlok két fő típusa</a:t>
            </a:r>
          </a:p>
          <a:p>
            <a:pPr lvl="1"/>
            <a:r>
              <a:rPr lang="hu-HU" dirty="0" err="1" smtClean="0"/>
              <a:t>rasztergrafikus</a:t>
            </a:r>
            <a:r>
              <a:rPr lang="hu-HU" dirty="0" smtClean="0"/>
              <a:t> képfájlok (</a:t>
            </a:r>
            <a:r>
              <a:rPr lang="hu-HU" dirty="0" err="1" smtClean="0"/>
              <a:t>jpg</a:t>
            </a:r>
            <a:r>
              <a:rPr lang="hu-HU" dirty="0" smtClean="0"/>
              <a:t>, </a:t>
            </a:r>
            <a:r>
              <a:rPr lang="hu-HU" dirty="0" err="1" smtClean="0"/>
              <a:t>gif</a:t>
            </a:r>
            <a:r>
              <a:rPr lang="hu-HU" dirty="0" smtClean="0"/>
              <a:t>, </a:t>
            </a:r>
            <a:r>
              <a:rPr lang="hu-HU" dirty="0" err="1" smtClean="0"/>
              <a:t>bmp</a:t>
            </a:r>
            <a:r>
              <a:rPr lang="hu-HU" dirty="0" smtClean="0"/>
              <a:t>, </a:t>
            </a:r>
            <a:r>
              <a:rPr lang="hu-HU" dirty="0" err="1" smtClean="0"/>
              <a:t>png</a:t>
            </a:r>
            <a:r>
              <a:rPr lang="hu-HU" dirty="0" smtClean="0"/>
              <a:t>, </a:t>
            </a:r>
            <a:r>
              <a:rPr lang="hu-HU" dirty="0" err="1" smtClean="0"/>
              <a:t>tif</a:t>
            </a:r>
            <a:r>
              <a:rPr lang="hu-HU" dirty="0" smtClean="0"/>
              <a:t>)</a:t>
            </a:r>
          </a:p>
          <a:p>
            <a:pPr lvl="1"/>
            <a:r>
              <a:rPr lang="hu-HU" dirty="0"/>
              <a:t>vektorgrafikus képfájlok </a:t>
            </a:r>
            <a:r>
              <a:rPr lang="hu-HU" dirty="0" smtClean="0"/>
              <a:t>(</a:t>
            </a:r>
            <a:r>
              <a:rPr lang="hu-HU" dirty="0" err="1" smtClean="0"/>
              <a:t>svg</a:t>
            </a:r>
            <a:r>
              <a:rPr lang="hu-HU" dirty="0" smtClean="0"/>
              <a:t>, </a:t>
            </a:r>
            <a:r>
              <a:rPr lang="hu-HU" dirty="0" err="1" smtClean="0"/>
              <a:t>eps</a:t>
            </a:r>
            <a:r>
              <a:rPr lang="hu-HU" dirty="0" smtClean="0"/>
              <a:t>, </a:t>
            </a:r>
            <a:r>
              <a:rPr lang="hu-HU" dirty="0" err="1" smtClean="0"/>
              <a:t>ai</a:t>
            </a:r>
            <a:r>
              <a:rPr lang="hu-HU" dirty="0" smtClean="0"/>
              <a:t>, </a:t>
            </a:r>
            <a:r>
              <a:rPr lang="hu-HU" dirty="0" err="1" smtClean="0"/>
              <a:t>cdr</a:t>
            </a:r>
            <a:r>
              <a:rPr lang="hu-HU" dirty="0" smtClean="0"/>
              <a:t>)</a:t>
            </a:r>
          </a:p>
          <a:p>
            <a:r>
              <a:rPr lang="hu-HU" dirty="0" smtClean="0"/>
              <a:t>előnyök, hátrányok</a:t>
            </a:r>
          </a:p>
          <a:p>
            <a:r>
              <a:rPr lang="hu-HU" dirty="0" smtClean="0"/>
              <a:t>térbeli adatoknál is ez a két fő koncepció</a:t>
            </a:r>
          </a:p>
          <a:p>
            <a:pPr lvl="1"/>
            <a:r>
              <a:rPr lang="hu-HU" dirty="0" smtClean="0"/>
              <a:t>raszterek</a:t>
            </a:r>
          </a:p>
          <a:p>
            <a:pPr lvl="1"/>
            <a:r>
              <a:rPr lang="hu-HU" dirty="0" smtClean="0"/>
              <a:t>vektorok</a:t>
            </a:r>
          </a:p>
          <a:p>
            <a:r>
              <a:rPr lang="hu-HU" dirty="0" err="1"/>
              <a:t>rasztergrafikus</a:t>
            </a:r>
            <a:r>
              <a:rPr lang="hu-HU" dirty="0"/>
              <a:t> </a:t>
            </a:r>
            <a:r>
              <a:rPr lang="hu-HU" dirty="0" smtClean="0"/>
              <a:t>képfájlok </a:t>
            </a:r>
            <a:r>
              <a:rPr lang="hu-HU" dirty="0">
                <a:sym typeface="Wingdings" panose="05000000000000000000" pitchFamily="2" charset="2"/>
              </a:rPr>
              <a:t></a:t>
            </a:r>
            <a:r>
              <a:rPr lang="hu-HU" dirty="0" smtClean="0"/>
              <a:t> térinformatikai raszterek</a:t>
            </a:r>
          </a:p>
          <a:p>
            <a:pPr lvl="1"/>
            <a:r>
              <a:rPr lang="hu-HU" dirty="0" smtClean="0"/>
              <a:t>ugyanaz a logika</a:t>
            </a:r>
          </a:p>
          <a:p>
            <a:pPr lvl="1"/>
            <a:r>
              <a:rPr lang="hu-HU" dirty="0" smtClean="0"/>
              <a:t>csak kell ismerni a koordináta-rendszert és a koordinátákat</a:t>
            </a:r>
          </a:p>
          <a:p>
            <a:pPr lvl="1"/>
            <a:r>
              <a:rPr lang="hu-HU" dirty="0" smtClean="0"/>
              <a:t>néhány formátum (pl. </a:t>
            </a:r>
            <a:r>
              <a:rPr lang="hu-HU" dirty="0" err="1" smtClean="0"/>
              <a:t>tif</a:t>
            </a:r>
            <a:r>
              <a:rPr lang="hu-HU" dirty="0" smtClean="0"/>
              <a:t>) képes térbeli információt is tárolni</a:t>
            </a:r>
          </a:p>
          <a:p>
            <a:pPr marL="306388" lvl="1" indent="0">
              <a:buNone/>
            </a:pP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1569" y="132954"/>
            <a:ext cx="3720418" cy="16961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30"/>
          <a:stretch/>
        </p:blipFill>
        <p:spPr>
          <a:xfrm>
            <a:off x="8371569" y="3781426"/>
            <a:ext cx="3720418" cy="23733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23" b="4967"/>
          <a:stretch/>
        </p:blipFill>
        <p:spPr>
          <a:xfrm>
            <a:off x="8371569" y="1953022"/>
            <a:ext cx="3720418" cy="17049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04275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Lépések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georeferálás</a:t>
            </a:r>
            <a:r>
              <a:rPr lang="hu-HU" dirty="0" smtClean="0"/>
              <a:t> lépései</a:t>
            </a:r>
          </a:p>
          <a:p>
            <a:pPr lvl="1"/>
            <a:r>
              <a:rPr lang="hu-HU" dirty="0" smtClean="0"/>
              <a:t>betöltjük a képfájlt</a:t>
            </a:r>
          </a:p>
          <a:p>
            <a:pPr lvl="1"/>
            <a:r>
              <a:rPr lang="hu-HU" dirty="0" smtClean="0"/>
              <a:t>kiválasztjuk a képfájlt az eszköztár legördülőjében</a:t>
            </a:r>
          </a:p>
          <a:p>
            <a:pPr lvl="1"/>
            <a:r>
              <a:rPr lang="hu-HU" dirty="0" smtClean="0"/>
              <a:t>(opcionálisan) nagyjából megfelelő helyre mozgatjuk a képet</a:t>
            </a:r>
          </a:p>
          <a:p>
            <a:pPr lvl="1"/>
            <a:r>
              <a:rPr lang="hu-HU" dirty="0" smtClean="0"/>
              <a:t>3 vagy több </a:t>
            </a:r>
            <a:r>
              <a:rPr lang="hu-HU" dirty="0" err="1" smtClean="0"/>
              <a:t>illesztőpont</a:t>
            </a:r>
            <a:r>
              <a:rPr lang="hu-HU" dirty="0" smtClean="0"/>
              <a:t> helyét megadjuk</a:t>
            </a:r>
          </a:p>
          <a:p>
            <a:pPr lvl="1"/>
            <a:r>
              <a:rPr lang="hu-HU" dirty="0" smtClean="0"/>
              <a:t>(opcionálisan) javítunk/törlünk pontatlanul megadott </a:t>
            </a:r>
            <a:r>
              <a:rPr lang="hu-HU" dirty="0" err="1" smtClean="0"/>
              <a:t>illesztőpontokat</a:t>
            </a:r>
            <a:endParaRPr lang="hu-HU" dirty="0" smtClean="0"/>
          </a:p>
          <a:p>
            <a:pPr lvl="1"/>
            <a:r>
              <a:rPr lang="hu-HU" dirty="0"/>
              <a:t>véglegesítjük a </a:t>
            </a:r>
            <a:r>
              <a:rPr lang="hu-HU" dirty="0" err="1"/>
              <a:t>georeferálást</a:t>
            </a:r>
            <a:endParaRPr lang="en-US" dirty="0"/>
          </a:p>
          <a:p>
            <a:pPr lvl="1"/>
            <a:r>
              <a:rPr lang="hu-HU" dirty="0" smtClean="0"/>
              <a:t>(</a:t>
            </a:r>
            <a:r>
              <a:rPr lang="hu-HU" dirty="0" smtClean="0"/>
              <a:t>opcionálisan) levágjuk a fölösleges részeket (pl. térképszelvény margóját</a:t>
            </a:r>
            <a:r>
              <a:rPr lang="hu-HU" dirty="0" smtClean="0"/>
              <a:t>)</a:t>
            </a:r>
            <a:endParaRPr lang="hu-HU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73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Georeferálás</a:t>
            </a:r>
            <a:r>
              <a:rPr lang="hu-HU" dirty="0" smtClean="0"/>
              <a:t> 1. – koordináták </a:t>
            </a:r>
            <a:r>
              <a:rPr lang="hu-HU" dirty="0"/>
              <a:t>megadása </a:t>
            </a:r>
            <a:r>
              <a:rPr lang="hu-HU" dirty="0" smtClean="0"/>
              <a:t>kézzel 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199" y="1422400"/>
            <a:ext cx="8117115" cy="4754563"/>
          </a:xfrm>
        </p:spPr>
        <p:txBody>
          <a:bodyPr/>
          <a:lstStyle/>
          <a:p>
            <a:r>
              <a:rPr lang="hu-HU" dirty="0" err="1" smtClean="0"/>
              <a:t>illesztőpont</a:t>
            </a:r>
            <a:r>
              <a:rPr lang="hu-HU" dirty="0" smtClean="0"/>
              <a:t> megadása</a:t>
            </a:r>
          </a:p>
          <a:p>
            <a:pPr lvl="1"/>
            <a:r>
              <a:rPr lang="hu-HU" dirty="0" smtClean="0"/>
              <a:t>Add </a:t>
            </a:r>
            <a:r>
              <a:rPr lang="hu-HU" dirty="0" err="1" smtClean="0"/>
              <a:t>Control</a:t>
            </a:r>
            <a:r>
              <a:rPr lang="hu-HU" dirty="0" smtClean="0"/>
              <a:t> </a:t>
            </a:r>
            <a:r>
              <a:rPr lang="hu-HU" dirty="0" err="1" smtClean="0"/>
              <a:t>Points</a:t>
            </a:r>
            <a:r>
              <a:rPr lang="hu-HU" dirty="0" smtClean="0"/>
              <a:t> gomb a </a:t>
            </a:r>
            <a:r>
              <a:rPr lang="hu-HU" dirty="0" err="1" smtClean="0"/>
              <a:t>Georeferencing</a:t>
            </a:r>
            <a:r>
              <a:rPr lang="hu-HU" dirty="0" smtClean="0"/>
              <a:t> eszköztárban</a:t>
            </a:r>
          </a:p>
          <a:p>
            <a:pPr lvl="1"/>
            <a:r>
              <a:rPr lang="hu-HU" dirty="0" smtClean="0"/>
              <a:t>belenagyítás a kép ismert koordinátájú helyére</a:t>
            </a:r>
          </a:p>
          <a:p>
            <a:pPr lvl="1"/>
            <a:r>
              <a:rPr lang="hu-HU" dirty="0" smtClean="0"/>
              <a:t>bal klikk (zöld szálkereszt megjelenik)</a:t>
            </a:r>
          </a:p>
          <a:p>
            <a:pPr lvl="1"/>
            <a:r>
              <a:rPr lang="hu-HU" dirty="0" smtClean="0"/>
              <a:t>jobb klikk &gt; Input X and Y…</a:t>
            </a:r>
          </a:p>
          <a:p>
            <a:pPr lvl="1"/>
            <a:r>
              <a:rPr lang="hu-HU" dirty="0" smtClean="0"/>
              <a:t>koordináták megadása, OK (kép elmozdul/eltűnik, ha az </a:t>
            </a:r>
            <a:r>
              <a:rPr lang="hu-HU" dirty="0" err="1" smtClean="0"/>
              <a:t>Auto</a:t>
            </a:r>
            <a:r>
              <a:rPr lang="hu-HU" dirty="0" smtClean="0"/>
              <a:t> </a:t>
            </a:r>
            <a:r>
              <a:rPr lang="hu-HU" dirty="0" err="1" smtClean="0"/>
              <a:t>Adjust</a:t>
            </a:r>
            <a:r>
              <a:rPr lang="hu-HU" dirty="0" smtClean="0"/>
              <a:t> be van pipálva)</a:t>
            </a:r>
          </a:p>
          <a:p>
            <a:pPr lvl="1"/>
            <a:r>
              <a:rPr lang="hu-HU" dirty="0" smtClean="0"/>
              <a:t>ha a kép kiment a látómezőből, oda ugrunk (jobb klikk a rétegnévre a tartalomjegyzékben &gt; Zoom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Layer</a:t>
            </a:r>
            <a:endParaRPr lang="hu-HU" dirty="0" smtClean="0"/>
          </a:p>
          <a:p>
            <a:r>
              <a:rPr lang="hu-HU" dirty="0" smtClean="0"/>
              <a:t>ekkor megjelenik egy piros szálkereszt is (kitakarja a zöldet)</a:t>
            </a:r>
          </a:p>
          <a:p>
            <a:pPr lvl="1"/>
            <a:r>
              <a:rPr lang="hu-HU" dirty="0" smtClean="0"/>
              <a:t>és az </a:t>
            </a:r>
            <a:r>
              <a:rPr lang="hu-HU" dirty="0" err="1" smtClean="0"/>
              <a:t>illesztőpont</a:t>
            </a:r>
            <a:r>
              <a:rPr lang="hu-HU" dirty="0" smtClean="0"/>
              <a:t> sorszáma</a:t>
            </a:r>
          </a:p>
          <a:p>
            <a:r>
              <a:rPr lang="hu-HU" dirty="0" smtClean="0"/>
              <a:t>ezt még legalább háromszor megismételjük (sarkok, belső részek)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5315" y="410070"/>
            <a:ext cx="3033486" cy="20165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717" y="1890486"/>
            <a:ext cx="203201" cy="2222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5315" y="2626792"/>
            <a:ext cx="3033486" cy="34358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44277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Georeferálás</a:t>
            </a:r>
            <a:r>
              <a:rPr lang="hu-HU" dirty="0"/>
              <a:t> 1. – koordináták megadása kézzel 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003315" cy="4754563"/>
          </a:xfrm>
        </p:spPr>
        <p:txBody>
          <a:bodyPr/>
          <a:lstStyle/>
          <a:p>
            <a:r>
              <a:rPr lang="hu-HU" dirty="0" smtClean="0"/>
              <a:t>DEMO</a:t>
            </a:r>
          </a:p>
          <a:p>
            <a:pPr lvl="1"/>
            <a:r>
              <a:rPr lang="hu-HU" dirty="0" err="1" smtClean="0"/>
              <a:t>georeferáljuk</a:t>
            </a:r>
            <a:r>
              <a:rPr lang="hu-HU" dirty="0" smtClean="0"/>
              <a:t> a bp-eov65-144.jpg képfájlt</a:t>
            </a:r>
          </a:p>
          <a:p>
            <a:pPr lvl="1"/>
            <a:r>
              <a:rPr lang="hu-HU" dirty="0" smtClean="0"/>
              <a:t>három sarokponti </a:t>
            </a:r>
            <a:r>
              <a:rPr lang="hu-HU" dirty="0" err="1" smtClean="0"/>
              <a:t>EOV-koordináta</a:t>
            </a:r>
            <a:r>
              <a:rPr lang="hu-HU" dirty="0" smtClean="0"/>
              <a:t> alapján</a:t>
            </a:r>
          </a:p>
          <a:p>
            <a:pPr lvl="1"/>
            <a:r>
              <a:rPr lang="hu-HU" dirty="0" smtClean="0"/>
              <a:t>figyeljük meg, hogy a 3. pontot már egészen jól kitalálja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515" y="1422400"/>
            <a:ext cx="4147114" cy="37562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45810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Illesztőpontok</a:t>
            </a:r>
            <a:r>
              <a:rPr lang="hu-HU" dirty="0" smtClean="0"/>
              <a:t> táblázata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illesztőpontok</a:t>
            </a:r>
            <a:r>
              <a:rPr lang="hu-HU" dirty="0" smtClean="0"/>
              <a:t> táblázata</a:t>
            </a:r>
          </a:p>
          <a:p>
            <a:pPr lvl="1"/>
            <a:r>
              <a:rPr lang="hu-HU" dirty="0" err="1" smtClean="0"/>
              <a:t>Georeferencing</a:t>
            </a:r>
            <a:r>
              <a:rPr lang="hu-HU" dirty="0" smtClean="0"/>
              <a:t> eszköztár &gt; </a:t>
            </a:r>
            <a:r>
              <a:rPr lang="hu-HU" dirty="0" err="1" smtClean="0"/>
              <a:t>View</a:t>
            </a:r>
            <a:r>
              <a:rPr lang="hu-HU" dirty="0" smtClean="0"/>
              <a:t> Link </a:t>
            </a:r>
            <a:r>
              <a:rPr lang="hu-HU" dirty="0" err="1" smtClean="0"/>
              <a:t>Table</a:t>
            </a:r>
            <a:endParaRPr lang="hu-HU" dirty="0" smtClean="0"/>
          </a:p>
          <a:p>
            <a:r>
              <a:rPr lang="hu-HU" dirty="0" smtClean="0"/>
              <a:t>minden </a:t>
            </a:r>
            <a:r>
              <a:rPr lang="hu-HU" dirty="0" err="1" smtClean="0"/>
              <a:t>illesztőponthoz</a:t>
            </a:r>
            <a:r>
              <a:rPr lang="hu-HU" dirty="0" smtClean="0"/>
              <a:t> feltünteti</a:t>
            </a:r>
          </a:p>
          <a:p>
            <a:pPr lvl="1"/>
            <a:r>
              <a:rPr lang="hu-HU" dirty="0" smtClean="0"/>
              <a:t>a sorszámát</a:t>
            </a:r>
          </a:p>
          <a:p>
            <a:pPr lvl="1"/>
            <a:r>
              <a:rPr lang="hu-HU" dirty="0" smtClean="0"/>
              <a:t>a képi koordinátákat (pixelek)</a:t>
            </a:r>
          </a:p>
          <a:p>
            <a:pPr lvl="1"/>
            <a:r>
              <a:rPr lang="hu-HU" dirty="0" smtClean="0"/>
              <a:t>a vetületi koordinátákat</a:t>
            </a:r>
          </a:p>
          <a:p>
            <a:pPr lvl="1"/>
            <a:r>
              <a:rPr lang="hu-HU" dirty="0" smtClean="0"/>
              <a:t>az </a:t>
            </a:r>
            <a:r>
              <a:rPr lang="hu-HU" dirty="0" err="1" smtClean="0"/>
              <a:t>x-</a:t>
            </a:r>
            <a:r>
              <a:rPr lang="hu-HU" dirty="0" smtClean="0"/>
              <a:t> és </a:t>
            </a:r>
            <a:r>
              <a:rPr lang="hu-HU" dirty="0" err="1" smtClean="0"/>
              <a:t>y-irányú</a:t>
            </a:r>
            <a:r>
              <a:rPr lang="hu-HU" dirty="0" smtClean="0"/>
              <a:t> eltérést (</a:t>
            </a:r>
            <a:r>
              <a:rPr lang="hu-HU" dirty="0" err="1" smtClean="0"/>
              <a:t>reziduális</a:t>
            </a:r>
            <a:r>
              <a:rPr lang="hu-HU" dirty="0" smtClean="0"/>
              <a:t>, </a:t>
            </a:r>
            <a:r>
              <a:rPr lang="hu-HU" dirty="0" err="1" smtClean="0"/>
              <a:t>residual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a teljes eltérést (háromszög átfogója)</a:t>
            </a:r>
          </a:p>
          <a:p>
            <a:r>
              <a:rPr lang="hu-HU" dirty="0" smtClean="0"/>
              <a:t>teljes hiba</a:t>
            </a:r>
          </a:p>
          <a:p>
            <a:pPr lvl="1"/>
            <a:r>
              <a:rPr lang="hu-HU" dirty="0" err="1" smtClean="0"/>
              <a:t>root</a:t>
            </a:r>
            <a:r>
              <a:rPr lang="hu-HU" dirty="0" smtClean="0"/>
              <a:t> </a:t>
            </a:r>
            <a:r>
              <a:rPr lang="hu-HU" dirty="0" err="1" smtClean="0"/>
              <a:t>mean</a:t>
            </a:r>
            <a:r>
              <a:rPr lang="hu-HU" dirty="0" smtClean="0"/>
              <a:t> </a:t>
            </a:r>
            <a:r>
              <a:rPr lang="hu-HU" dirty="0" err="1" smtClean="0"/>
              <a:t>square</a:t>
            </a:r>
            <a:r>
              <a:rPr lang="hu-HU" dirty="0" smtClean="0"/>
              <a:t> </a:t>
            </a:r>
            <a:r>
              <a:rPr lang="hu-HU" dirty="0" err="1" smtClean="0"/>
              <a:t>error</a:t>
            </a:r>
            <a:r>
              <a:rPr lang="hu-HU" dirty="0" smtClean="0"/>
              <a:t> (RMSE)</a:t>
            </a:r>
          </a:p>
          <a:p>
            <a:pPr lvl="1"/>
            <a:r>
              <a:rPr lang="hu-HU" dirty="0" smtClean="0"/>
              <a:t>az </a:t>
            </a:r>
            <a:r>
              <a:rPr lang="hu-HU" dirty="0" err="1" smtClean="0"/>
              <a:t>eltérésnégyzetösszeg</a:t>
            </a:r>
            <a:r>
              <a:rPr lang="hu-HU" dirty="0" smtClean="0"/>
              <a:t> gyöke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44" y="1857829"/>
            <a:ext cx="364898" cy="3648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886" y="4447996"/>
            <a:ext cx="5544004" cy="16473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87667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Illesztőpontok</a:t>
            </a:r>
            <a:r>
              <a:rPr lang="hu-HU" dirty="0" smtClean="0"/>
              <a:t> táblázata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illesztőpontok</a:t>
            </a:r>
            <a:r>
              <a:rPr lang="hu-HU" dirty="0" smtClean="0"/>
              <a:t> táblázata</a:t>
            </a:r>
          </a:p>
          <a:p>
            <a:pPr lvl="1"/>
            <a:r>
              <a:rPr lang="hu-HU" dirty="0" err="1" smtClean="0"/>
              <a:t>Georeferencing</a:t>
            </a:r>
            <a:r>
              <a:rPr lang="hu-HU" dirty="0" smtClean="0"/>
              <a:t> eszköztár &gt; </a:t>
            </a:r>
            <a:r>
              <a:rPr lang="hu-HU" dirty="0" err="1" smtClean="0"/>
              <a:t>View</a:t>
            </a:r>
            <a:r>
              <a:rPr lang="hu-HU" dirty="0" smtClean="0"/>
              <a:t> Link </a:t>
            </a:r>
            <a:r>
              <a:rPr lang="hu-HU" dirty="0" err="1" smtClean="0"/>
              <a:t>Table</a:t>
            </a:r>
            <a:endParaRPr lang="hu-HU" dirty="0" smtClean="0"/>
          </a:p>
          <a:p>
            <a:r>
              <a:rPr lang="hu-HU" dirty="0" smtClean="0"/>
              <a:t>minden </a:t>
            </a:r>
            <a:r>
              <a:rPr lang="hu-HU" dirty="0" err="1" smtClean="0"/>
              <a:t>illesztőponthoz</a:t>
            </a:r>
            <a:r>
              <a:rPr lang="hu-HU" dirty="0" smtClean="0"/>
              <a:t> feltünteti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a sorszámát</a:t>
            </a:r>
          </a:p>
          <a:p>
            <a:pPr lvl="1"/>
            <a:r>
              <a:rPr lang="hu-HU" dirty="0" smtClean="0"/>
              <a:t>a képi koordinátákat (pixelek)</a:t>
            </a:r>
          </a:p>
          <a:p>
            <a:pPr lvl="1"/>
            <a:r>
              <a:rPr lang="hu-HU" dirty="0" smtClean="0"/>
              <a:t>a vetületi koordinátákat</a:t>
            </a:r>
          </a:p>
          <a:p>
            <a:pPr lvl="1"/>
            <a:r>
              <a:rPr lang="hu-HU" dirty="0" smtClean="0"/>
              <a:t>az </a:t>
            </a:r>
            <a:r>
              <a:rPr lang="hu-HU" dirty="0" err="1" smtClean="0"/>
              <a:t>x-</a:t>
            </a:r>
            <a:r>
              <a:rPr lang="hu-HU" dirty="0" smtClean="0"/>
              <a:t> és </a:t>
            </a:r>
            <a:r>
              <a:rPr lang="hu-HU" dirty="0" err="1" smtClean="0"/>
              <a:t>y-irányú</a:t>
            </a:r>
            <a:r>
              <a:rPr lang="hu-HU" dirty="0" smtClean="0"/>
              <a:t> eltérést (</a:t>
            </a:r>
            <a:r>
              <a:rPr lang="hu-HU" dirty="0" err="1" smtClean="0"/>
              <a:t>reziduális</a:t>
            </a:r>
            <a:r>
              <a:rPr lang="hu-HU" dirty="0" smtClean="0"/>
              <a:t>, </a:t>
            </a:r>
            <a:r>
              <a:rPr lang="hu-HU" dirty="0" err="1" smtClean="0"/>
              <a:t>residual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a teljes eltérést (háromszög átfogója)</a:t>
            </a:r>
          </a:p>
          <a:p>
            <a:r>
              <a:rPr lang="hu-HU" dirty="0"/>
              <a:t>teljes hiba</a:t>
            </a:r>
          </a:p>
          <a:p>
            <a:pPr lvl="1"/>
            <a:r>
              <a:rPr lang="hu-HU" dirty="0" err="1"/>
              <a:t>root</a:t>
            </a:r>
            <a:r>
              <a:rPr lang="hu-HU" dirty="0"/>
              <a:t> </a:t>
            </a:r>
            <a:r>
              <a:rPr lang="hu-HU" dirty="0" err="1"/>
              <a:t>mean</a:t>
            </a:r>
            <a:r>
              <a:rPr lang="hu-HU" dirty="0"/>
              <a:t> </a:t>
            </a:r>
            <a:r>
              <a:rPr lang="hu-HU" dirty="0" err="1"/>
              <a:t>square</a:t>
            </a:r>
            <a:r>
              <a:rPr lang="hu-HU" dirty="0"/>
              <a:t> </a:t>
            </a:r>
            <a:r>
              <a:rPr lang="hu-HU" dirty="0" err="1"/>
              <a:t>error</a:t>
            </a:r>
            <a:r>
              <a:rPr lang="hu-HU" dirty="0"/>
              <a:t> (RMSE)</a:t>
            </a:r>
          </a:p>
          <a:p>
            <a:pPr lvl="1"/>
            <a:r>
              <a:rPr lang="hu-HU" dirty="0"/>
              <a:t>az </a:t>
            </a:r>
            <a:r>
              <a:rPr lang="hu-HU" dirty="0" err="1"/>
              <a:t>eltérésnégyzetösszeg</a:t>
            </a:r>
            <a:r>
              <a:rPr lang="hu-HU" dirty="0"/>
              <a:t> gyöke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44" y="1857829"/>
            <a:ext cx="364898" cy="3648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886" y="4447996"/>
            <a:ext cx="5544004" cy="16473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églalap 6"/>
          <p:cNvSpPr/>
          <p:nvPr/>
        </p:nvSpPr>
        <p:spPr>
          <a:xfrm flipH="1">
            <a:off x="6763655" y="4818743"/>
            <a:ext cx="304801" cy="74022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78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Illesztőpontok</a:t>
            </a:r>
            <a:r>
              <a:rPr lang="hu-HU" dirty="0" smtClean="0"/>
              <a:t> táblázata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illesztőpontok</a:t>
            </a:r>
            <a:r>
              <a:rPr lang="hu-HU" dirty="0" smtClean="0"/>
              <a:t> táblázata</a:t>
            </a:r>
          </a:p>
          <a:p>
            <a:pPr lvl="1"/>
            <a:r>
              <a:rPr lang="hu-HU" dirty="0" err="1" smtClean="0"/>
              <a:t>Georeferencing</a:t>
            </a:r>
            <a:r>
              <a:rPr lang="hu-HU" dirty="0" smtClean="0"/>
              <a:t> eszköztár &gt; </a:t>
            </a:r>
            <a:r>
              <a:rPr lang="hu-HU" dirty="0" err="1" smtClean="0"/>
              <a:t>View</a:t>
            </a:r>
            <a:r>
              <a:rPr lang="hu-HU" dirty="0" smtClean="0"/>
              <a:t> Link </a:t>
            </a:r>
            <a:r>
              <a:rPr lang="hu-HU" dirty="0" err="1" smtClean="0"/>
              <a:t>Table</a:t>
            </a:r>
            <a:endParaRPr lang="hu-HU" dirty="0" smtClean="0"/>
          </a:p>
          <a:p>
            <a:r>
              <a:rPr lang="hu-HU" dirty="0" smtClean="0"/>
              <a:t>minden </a:t>
            </a:r>
            <a:r>
              <a:rPr lang="hu-HU" dirty="0" err="1" smtClean="0"/>
              <a:t>illesztőponthoz</a:t>
            </a:r>
            <a:r>
              <a:rPr lang="hu-HU" dirty="0" smtClean="0"/>
              <a:t> feltünteti</a:t>
            </a:r>
          </a:p>
          <a:p>
            <a:pPr lvl="1"/>
            <a:r>
              <a:rPr lang="hu-HU" dirty="0"/>
              <a:t>a sorszámát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a képi koordinátákat (pixelek)</a:t>
            </a:r>
          </a:p>
          <a:p>
            <a:pPr lvl="1"/>
            <a:r>
              <a:rPr lang="hu-HU" dirty="0" smtClean="0"/>
              <a:t>a vetületi koordinátákat</a:t>
            </a:r>
          </a:p>
          <a:p>
            <a:pPr lvl="1"/>
            <a:r>
              <a:rPr lang="hu-HU" dirty="0" smtClean="0"/>
              <a:t>az </a:t>
            </a:r>
            <a:r>
              <a:rPr lang="hu-HU" dirty="0" err="1" smtClean="0"/>
              <a:t>x-</a:t>
            </a:r>
            <a:r>
              <a:rPr lang="hu-HU" dirty="0" smtClean="0"/>
              <a:t> és </a:t>
            </a:r>
            <a:r>
              <a:rPr lang="hu-HU" dirty="0" err="1" smtClean="0"/>
              <a:t>y-irányú</a:t>
            </a:r>
            <a:r>
              <a:rPr lang="hu-HU" dirty="0" smtClean="0"/>
              <a:t> eltérést (</a:t>
            </a:r>
            <a:r>
              <a:rPr lang="hu-HU" dirty="0" err="1" smtClean="0"/>
              <a:t>reziduális</a:t>
            </a:r>
            <a:r>
              <a:rPr lang="hu-HU" dirty="0" smtClean="0"/>
              <a:t>, </a:t>
            </a:r>
            <a:r>
              <a:rPr lang="hu-HU" dirty="0" err="1" smtClean="0"/>
              <a:t>residual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a teljes eltérést (háromszög átfogója)</a:t>
            </a:r>
          </a:p>
          <a:p>
            <a:r>
              <a:rPr lang="hu-HU" dirty="0"/>
              <a:t>teljes hiba</a:t>
            </a:r>
          </a:p>
          <a:p>
            <a:pPr lvl="1"/>
            <a:r>
              <a:rPr lang="hu-HU" dirty="0" err="1"/>
              <a:t>root</a:t>
            </a:r>
            <a:r>
              <a:rPr lang="hu-HU" dirty="0"/>
              <a:t> </a:t>
            </a:r>
            <a:r>
              <a:rPr lang="hu-HU" dirty="0" err="1"/>
              <a:t>mean</a:t>
            </a:r>
            <a:r>
              <a:rPr lang="hu-HU" dirty="0"/>
              <a:t> </a:t>
            </a:r>
            <a:r>
              <a:rPr lang="hu-HU" dirty="0" err="1"/>
              <a:t>square</a:t>
            </a:r>
            <a:r>
              <a:rPr lang="hu-HU" dirty="0"/>
              <a:t> </a:t>
            </a:r>
            <a:r>
              <a:rPr lang="hu-HU" dirty="0" err="1"/>
              <a:t>error</a:t>
            </a:r>
            <a:r>
              <a:rPr lang="hu-HU" dirty="0"/>
              <a:t> (RMSE)</a:t>
            </a:r>
          </a:p>
          <a:p>
            <a:pPr lvl="1"/>
            <a:r>
              <a:rPr lang="hu-HU" dirty="0"/>
              <a:t>az </a:t>
            </a:r>
            <a:r>
              <a:rPr lang="hu-HU" dirty="0" err="1"/>
              <a:t>eltérésnégyzetösszeg</a:t>
            </a:r>
            <a:r>
              <a:rPr lang="hu-HU" dirty="0"/>
              <a:t> gyöke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44" y="1857829"/>
            <a:ext cx="364898" cy="3648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886" y="4447996"/>
            <a:ext cx="5544004" cy="16473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églalap 6"/>
          <p:cNvSpPr/>
          <p:nvPr/>
        </p:nvSpPr>
        <p:spPr>
          <a:xfrm>
            <a:off x="7068455" y="4818743"/>
            <a:ext cx="1248231" cy="74022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919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Illesztőpontok</a:t>
            </a:r>
            <a:r>
              <a:rPr lang="hu-HU" dirty="0" smtClean="0"/>
              <a:t> táblázata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illesztőpontok</a:t>
            </a:r>
            <a:r>
              <a:rPr lang="hu-HU" dirty="0" smtClean="0"/>
              <a:t> táblázata</a:t>
            </a:r>
          </a:p>
          <a:p>
            <a:pPr lvl="1"/>
            <a:r>
              <a:rPr lang="hu-HU" dirty="0" err="1" smtClean="0"/>
              <a:t>Georeferencing</a:t>
            </a:r>
            <a:r>
              <a:rPr lang="hu-HU" dirty="0" smtClean="0"/>
              <a:t> eszköztár &gt; </a:t>
            </a:r>
            <a:r>
              <a:rPr lang="hu-HU" dirty="0" err="1" smtClean="0"/>
              <a:t>View</a:t>
            </a:r>
            <a:r>
              <a:rPr lang="hu-HU" dirty="0" smtClean="0"/>
              <a:t> Link </a:t>
            </a:r>
            <a:r>
              <a:rPr lang="hu-HU" dirty="0" err="1" smtClean="0"/>
              <a:t>Table</a:t>
            </a:r>
            <a:endParaRPr lang="hu-HU" dirty="0" smtClean="0"/>
          </a:p>
          <a:p>
            <a:r>
              <a:rPr lang="hu-HU" dirty="0" smtClean="0"/>
              <a:t>minden </a:t>
            </a:r>
            <a:r>
              <a:rPr lang="hu-HU" dirty="0" err="1" smtClean="0"/>
              <a:t>illesztőponthoz</a:t>
            </a:r>
            <a:r>
              <a:rPr lang="hu-HU" dirty="0" smtClean="0"/>
              <a:t> feltünteti</a:t>
            </a:r>
          </a:p>
          <a:p>
            <a:pPr lvl="1"/>
            <a:r>
              <a:rPr lang="hu-HU" dirty="0"/>
              <a:t>a sorszámát</a:t>
            </a:r>
          </a:p>
          <a:p>
            <a:pPr lvl="1"/>
            <a:r>
              <a:rPr lang="hu-HU" dirty="0"/>
              <a:t>a képi koordinátákat (pixelek)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a vetületi koordinátákat</a:t>
            </a:r>
          </a:p>
          <a:p>
            <a:pPr lvl="1"/>
            <a:r>
              <a:rPr lang="hu-HU" dirty="0" smtClean="0"/>
              <a:t>az </a:t>
            </a:r>
            <a:r>
              <a:rPr lang="hu-HU" dirty="0" err="1" smtClean="0"/>
              <a:t>x-</a:t>
            </a:r>
            <a:r>
              <a:rPr lang="hu-HU" dirty="0" smtClean="0"/>
              <a:t> és </a:t>
            </a:r>
            <a:r>
              <a:rPr lang="hu-HU" dirty="0" err="1" smtClean="0"/>
              <a:t>y-irányú</a:t>
            </a:r>
            <a:r>
              <a:rPr lang="hu-HU" dirty="0" smtClean="0"/>
              <a:t> eltérést (</a:t>
            </a:r>
            <a:r>
              <a:rPr lang="hu-HU" dirty="0" err="1" smtClean="0"/>
              <a:t>reziduális</a:t>
            </a:r>
            <a:r>
              <a:rPr lang="hu-HU" dirty="0" smtClean="0"/>
              <a:t>, </a:t>
            </a:r>
            <a:r>
              <a:rPr lang="hu-HU" dirty="0" err="1" smtClean="0"/>
              <a:t>residual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a teljes eltérést (háromszög átfogója)</a:t>
            </a:r>
          </a:p>
          <a:p>
            <a:r>
              <a:rPr lang="hu-HU" dirty="0"/>
              <a:t>teljes hiba</a:t>
            </a:r>
          </a:p>
          <a:p>
            <a:pPr lvl="1"/>
            <a:r>
              <a:rPr lang="hu-HU" dirty="0" err="1"/>
              <a:t>root</a:t>
            </a:r>
            <a:r>
              <a:rPr lang="hu-HU" dirty="0"/>
              <a:t> </a:t>
            </a:r>
            <a:r>
              <a:rPr lang="hu-HU" dirty="0" err="1"/>
              <a:t>mean</a:t>
            </a:r>
            <a:r>
              <a:rPr lang="hu-HU" dirty="0"/>
              <a:t> </a:t>
            </a:r>
            <a:r>
              <a:rPr lang="hu-HU" dirty="0" err="1"/>
              <a:t>square</a:t>
            </a:r>
            <a:r>
              <a:rPr lang="hu-HU" dirty="0"/>
              <a:t> </a:t>
            </a:r>
            <a:r>
              <a:rPr lang="hu-HU" dirty="0" err="1"/>
              <a:t>error</a:t>
            </a:r>
            <a:r>
              <a:rPr lang="hu-HU" dirty="0"/>
              <a:t> (RMSE)</a:t>
            </a:r>
          </a:p>
          <a:p>
            <a:pPr lvl="1"/>
            <a:r>
              <a:rPr lang="hu-HU" dirty="0"/>
              <a:t>az </a:t>
            </a:r>
            <a:r>
              <a:rPr lang="hu-HU" dirty="0" err="1"/>
              <a:t>eltérésnégyzetösszeg</a:t>
            </a:r>
            <a:r>
              <a:rPr lang="hu-HU" dirty="0"/>
              <a:t> gyöke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44" y="1857829"/>
            <a:ext cx="364898" cy="3648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886" y="4447996"/>
            <a:ext cx="5544004" cy="16473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églalap 6"/>
          <p:cNvSpPr/>
          <p:nvPr/>
        </p:nvSpPr>
        <p:spPr>
          <a:xfrm flipH="1">
            <a:off x="8316686" y="4818743"/>
            <a:ext cx="1320800" cy="74022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702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Illesztőpontok</a:t>
            </a:r>
            <a:r>
              <a:rPr lang="hu-HU" dirty="0" smtClean="0"/>
              <a:t> táblázata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illesztőpontok</a:t>
            </a:r>
            <a:r>
              <a:rPr lang="hu-HU" dirty="0" smtClean="0"/>
              <a:t> táblázata</a:t>
            </a:r>
          </a:p>
          <a:p>
            <a:pPr lvl="1"/>
            <a:r>
              <a:rPr lang="hu-HU" dirty="0" err="1" smtClean="0"/>
              <a:t>Georeferencing</a:t>
            </a:r>
            <a:r>
              <a:rPr lang="hu-HU" dirty="0" smtClean="0"/>
              <a:t> eszköztár &gt; </a:t>
            </a:r>
            <a:r>
              <a:rPr lang="hu-HU" dirty="0" err="1" smtClean="0"/>
              <a:t>View</a:t>
            </a:r>
            <a:r>
              <a:rPr lang="hu-HU" dirty="0" smtClean="0"/>
              <a:t> Link </a:t>
            </a:r>
            <a:r>
              <a:rPr lang="hu-HU" dirty="0" err="1" smtClean="0"/>
              <a:t>Table</a:t>
            </a:r>
            <a:endParaRPr lang="hu-HU" dirty="0" smtClean="0"/>
          </a:p>
          <a:p>
            <a:r>
              <a:rPr lang="hu-HU" dirty="0" smtClean="0"/>
              <a:t>minden </a:t>
            </a:r>
            <a:r>
              <a:rPr lang="hu-HU" dirty="0" err="1" smtClean="0"/>
              <a:t>illesztőponthoz</a:t>
            </a:r>
            <a:r>
              <a:rPr lang="hu-HU" dirty="0" smtClean="0"/>
              <a:t> feltünteti</a:t>
            </a:r>
          </a:p>
          <a:p>
            <a:pPr lvl="1"/>
            <a:r>
              <a:rPr lang="hu-HU" dirty="0"/>
              <a:t>a sorszámát</a:t>
            </a:r>
          </a:p>
          <a:p>
            <a:pPr lvl="1"/>
            <a:r>
              <a:rPr lang="hu-HU" dirty="0"/>
              <a:t>a képi koordinátákat (pixelek)</a:t>
            </a:r>
          </a:p>
          <a:p>
            <a:pPr lvl="1"/>
            <a:r>
              <a:rPr lang="hu-HU" dirty="0"/>
              <a:t>a vetületi koordinátákat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az </a:t>
            </a:r>
            <a:r>
              <a:rPr lang="hu-HU" dirty="0" err="1" smtClean="0">
                <a:solidFill>
                  <a:srgbClr val="FF0000"/>
                </a:solidFill>
              </a:rPr>
              <a:t>x-</a:t>
            </a:r>
            <a:r>
              <a:rPr lang="hu-HU" dirty="0" smtClean="0">
                <a:solidFill>
                  <a:srgbClr val="FF0000"/>
                </a:solidFill>
              </a:rPr>
              <a:t> és </a:t>
            </a:r>
            <a:r>
              <a:rPr lang="hu-HU" dirty="0" err="1" smtClean="0">
                <a:solidFill>
                  <a:srgbClr val="FF0000"/>
                </a:solidFill>
              </a:rPr>
              <a:t>y-irányú</a:t>
            </a:r>
            <a:r>
              <a:rPr lang="hu-HU" dirty="0" smtClean="0">
                <a:solidFill>
                  <a:srgbClr val="FF0000"/>
                </a:solidFill>
              </a:rPr>
              <a:t> eltérést (</a:t>
            </a:r>
            <a:r>
              <a:rPr lang="hu-HU" dirty="0" err="1" smtClean="0">
                <a:solidFill>
                  <a:srgbClr val="FF0000"/>
                </a:solidFill>
              </a:rPr>
              <a:t>reziduális</a:t>
            </a:r>
            <a:r>
              <a:rPr lang="hu-HU" dirty="0" smtClean="0">
                <a:solidFill>
                  <a:srgbClr val="FF0000"/>
                </a:solidFill>
              </a:rPr>
              <a:t>, </a:t>
            </a:r>
            <a:r>
              <a:rPr lang="hu-HU" dirty="0" err="1" smtClean="0">
                <a:solidFill>
                  <a:srgbClr val="FF0000"/>
                </a:solidFill>
              </a:rPr>
              <a:t>residual</a:t>
            </a:r>
            <a:r>
              <a:rPr lang="hu-HU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hu-HU" dirty="0" smtClean="0"/>
              <a:t>a teljes eltérést (háromszög átfogója)</a:t>
            </a:r>
          </a:p>
          <a:p>
            <a:r>
              <a:rPr lang="hu-HU" dirty="0"/>
              <a:t>teljes hiba</a:t>
            </a:r>
          </a:p>
          <a:p>
            <a:pPr lvl="1"/>
            <a:r>
              <a:rPr lang="hu-HU" dirty="0" err="1"/>
              <a:t>root</a:t>
            </a:r>
            <a:r>
              <a:rPr lang="hu-HU" dirty="0"/>
              <a:t> </a:t>
            </a:r>
            <a:r>
              <a:rPr lang="hu-HU" dirty="0" err="1"/>
              <a:t>mean</a:t>
            </a:r>
            <a:r>
              <a:rPr lang="hu-HU" dirty="0"/>
              <a:t> </a:t>
            </a:r>
            <a:r>
              <a:rPr lang="hu-HU" dirty="0" err="1"/>
              <a:t>square</a:t>
            </a:r>
            <a:r>
              <a:rPr lang="hu-HU" dirty="0"/>
              <a:t> </a:t>
            </a:r>
            <a:r>
              <a:rPr lang="hu-HU" dirty="0" err="1"/>
              <a:t>error</a:t>
            </a:r>
            <a:r>
              <a:rPr lang="hu-HU" dirty="0"/>
              <a:t> (RMSE)</a:t>
            </a:r>
          </a:p>
          <a:p>
            <a:pPr lvl="1"/>
            <a:r>
              <a:rPr lang="hu-HU" dirty="0"/>
              <a:t>az </a:t>
            </a:r>
            <a:r>
              <a:rPr lang="hu-HU" dirty="0" err="1"/>
              <a:t>eltérésnégyzetösszeg</a:t>
            </a:r>
            <a:r>
              <a:rPr lang="hu-HU" dirty="0"/>
              <a:t> gyöke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44" y="1857829"/>
            <a:ext cx="364898" cy="3648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886" y="4447996"/>
            <a:ext cx="5544004" cy="16473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églalap 6"/>
          <p:cNvSpPr/>
          <p:nvPr/>
        </p:nvSpPr>
        <p:spPr>
          <a:xfrm>
            <a:off x="9637486" y="4818743"/>
            <a:ext cx="1219200" cy="74022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01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Illesztőpontok</a:t>
            </a:r>
            <a:r>
              <a:rPr lang="hu-HU" dirty="0" smtClean="0"/>
              <a:t> táblázata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illesztőpontok</a:t>
            </a:r>
            <a:r>
              <a:rPr lang="hu-HU" dirty="0" smtClean="0"/>
              <a:t> táblázata</a:t>
            </a:r>
          </a:p>
          <a:p>
            <a:pPr lvl="1"/>
            <a:r>
              <a:rPr lang="hu-HU" dirty="0" err="1" smtClean="0"/>
              <a:t>Georeferencing</a:t>
            </a:r>
            <a:r>
              <a:rPr lang="hu-HU" dirty="0" smtClean="0"/>
              <a:t> eszköztár &gt; </a:t>
            </a:r>
            <a:r>
              <a:rPr lang="hu-HU" dirty="0" err="1" smtClean="0"/>
              <a:t>View</a:t>
            </a:r>
            <a:r>
              <a:rPr lang="hu-HU" dirty="0" smtClean="0"/>
              <a:t> Link </a:t>
            </a:r>
            <a:r>
              <a:rPr lang="hu-HU" dirty="0" err="1" smtClean="0"/>
              <a:t>Table</a:t>
            </a:r>
            <a:endParaRPr lang="hu-HU" dirty="0" smtClean="0"/>
          </a:p>
          <a:p>
            <a:r>
              <a:rPr lang="hu-HU" dirty="0" smtClean="0"/>
              <a:t>minden </a:t>
            </a:r>
            <a:r>
              <a:rPr lang="hu-HU" dirty="0" err="1" smtClean="0"/>
              <a:t>illesztőponthoz</a:t>
            </a:r>
            <a:r>
              <a:rPr lang="hu-HU" dirty="0" smtClean="0"/>
              <a:t> feltünteti</a:t>
            </a:r>
          </a:p>
          <a:p>
            <a:pPr lvl="1"/>
            <a:r>
              <a:rPr lang="hu-HU" dirty="0"/>
              <a:t>a sorszámát</a:t>
            </a:r>
          </a:p>
          <a:p>
            <a:pPr lvl="1"/>
            <a:r>
              <a:rPr lang="hu-HU" dirty="0"/>
              <a:t>a képi koordinátákat (pixelek)</a:t>
            </a:r>
          </a:p>
          <a:p>
            <a:pPr lvl="1"/>
            <a:r>
              <a:rPr lang="hu-HU" dirty="0"/>
              <a:t>a vetületi koordinátákat</a:t>
            </a:r>
          </a:p>
          <a:p>
            <a:pPr lvl="1"/>
            <a:r>
              <a:rPr lang="hu-HU" dirty="0"/>
              <a:t>az </a:t>
            </a:r>
            <a:r>
              <a:rPr lang="hu-HU" dirty="0" err="1"/>
              <a:t>x-</a:t>
            </a:r>
            <a:r>
              <a:rPr lang="hu-HU" dirty="0"/>
              <a:t> és </a:t>
            </a:r>
            <a:r>
              <a:rPr lang="hu-HU" dirty="0" err="1"/>
              <a:t>y-irányú</a:t>
            </a:r>
            <a:r>
              <a:rPr lang="hu-HU" dirty="0"/>
              <a:t> eltérést (</a:t>
            </a:r>
            <a:r>
              <a:rPr lang="hu-HU" dirty="0" err="1"/>
              <a:t>reziduális</a:t>
            </a:r>
            <a:r>
              <a:rPr lang="hu-HU" dirty="0"/>
              <a:t>, </a:t>
            </a:r>
            <a:r>
              <a:rPr lang="hu-HU" dirty="0" err="1"/>
              <a:t>residual</a:t>
            </a:r>
            <a:r>
              <a:rPr lang="hu-HU" dirty="0"/>
              <a:t>)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a teljes eltérést (háromszög átfogója)</a:t>
            </a:r>
          </a:p>
          <a:p>
            <a:r>
              <a:rPr lang="hu-HU" dirty="0"/>
              <a:t>teljes hiba</a:t>
            </a:r>
          </a:p>
          <a:p>
            <a:pPr lvl="1"/>
            <a:r>
              <a:rPr lang="hu-HU" dirty="0" err="1"/>
              <a:t>root</a:t>
            </a:r>
            <a:r>
              <a:rPr lang="hu-HU" dirty="0"/>
              <a:t> </a:t>
            </a:r>
            <a:r>
              <a:rPr lang="hu-HU" dirty="0" err="1"/>
              <a:t>mean</a:t>
            </a:r>
            <a:r>
              <a:rPr lang="hu-HU" dirty="0"/>
              <a:t> </a:t>
            </a:r>
            <a:r>
              <a:rPr lang="hu-HU" dirty="0" err="1"/>
              <a:t>square</a:t>
            </a:r>
            <a:r>
              <a:rPr lang="hu-HU" dirty="0"/>
              <a:t> </a:t>
            </a:r>
            <a:r>
              <a:rPr lang="hu-HU" dirty="0" err="1"/>
              <a:t>error</a:t>
            </a:r>
            <a:r>
              <a:rPr lang="hu-HU" dirty="0"/>
              <a:t> (RMSE)</a:t>
            </a:r>
          </a:p>
          <a:p>
            <a:pPr lvl="1"/>
            <a:r>
              <a:rPr lang="hu-HU" dirty="0"/>
              <a:t>az </a:t>
            </a:r>
            <a:r>
              <a:rPr lang="hu-HU" dirty="0" err="1"/>
              <a:t>eltérésnégyzetösszeg</a:t>
            </a:r>
            <a:r>
              <a:rPr lang="hu-HU" dirty="0"/>
              <a:t> gyöke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44" y="1857829"/>
            <a:ext cx="364898" cy="3648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886" y="4447996"/>
            <a:ext cx="5544004" cy="16473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églalap 6"/>
          <p:cNvSpPr/>
          <p:nvPr/>
        </p:nvSpPr>
        <p:spPr>
          <a:xfrm flipH="1">
            <a:off x="10856686" y="4818743"/>
            <a:ext cx="497114" cy="74022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297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Illesztőpontok</a:t>
            </a:r>
            <a:r>
              <a:rPr lang="hu-HU" dirty="0" smtClean="0"/>
              <a:t> táblázata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illesztőpontok</a:t>
            </a:r>
            <a:r>
              <a:rPr lang="hu-HU" dirty="0" smtClean="0"/>
              <a:t> táblázata</a:t>
            </a:r>
          </a:p>
          <a:p>
            <a:pPr lvl="1"/>
            <a:r>
              <a:rPr lang="hu-HU" dirty="0" err="1" smtClean="0"/>
              <a:t>Georeferencing</a:t>
            </a:r>
            <a:r>
              <a:rPr lang="hu-HU" dirty="0" smtClean="0"/>
              <a:t> eszköztár &gt; </a:t>
            </a:r>
            <a:r>
              <a:rPr lang="hu-HU" dirty="0" err="1" smtClean="0"/>
              <a:t>View</a:t>
            </a:r>
            <a:r>
              <a:rPr lang="hu-HU" dirty="0" smtClean="0"/>
              <a:t> Link </a:t>
            </a:r>
            <a:r>
              <a:rPr lang="hu-HU" dirty="0" err="1" smtClean="0"/>
              <a:t>Table</a:t>
            </a:r>
            <a:endParaRPr lang="hu-HU" dirty="0" smtClean="0"/>
          </a:p>
          <a:p>
            <a:r>
              <a:rPr lang="hu-HU" dirty="0" smtClean="0"/>
              <a:t>minden </a:t>
            </a:r>
            <a:r>
              <a:rPr lang="hu-HU" dirty="0" err="1" smtClean="0"/>
              <a:t>illesztőponthoz</a:t>
            </a:r>
            <a:r>
              <a:rPr lang="hu-HU" dirty="0" smtClean="0"/>
              <a:t> feltünteti</a:t>
            </a:r>
          </a:p>
          <a:p>
            <a:pPr lvl="1"/>
            <a:r>
              <a:rPr lang="hu-HU" dirty="0"/>
              <a:t>a sorszámát</a:t>
            </a:r>
          </a:p>
          <a:p>
            <a:pPr lvl="1"/>
            <a:r>
              <a:rPr lang="hu-HU" dirty="0"/>
              <a:t>a képi koordinátákat (pixelek)</a:t>
            </a:r>
          </a:p>
          <a:p>
            <a:pPr lvl="1"/>
            <a:r>
              <a:rPr lang="hu-HU" dirty="0"/>
              <a:t>a vetületi koordinátákat</a:t>
            </a:r>
          </a:p>
          <a:p>
            <a:pPr lvl="1"/>
            <a:r>
              <a:rPr lang="hu-HU" dirty="0"/>
              <a:t>az </a:t>
            </a:r>
            <a:r>
              <a:rPr lang="hu-HU" dirty="0" err="1"/>
              <a:t>x-</a:t>
            </a:r>
            <a:r>
              <a:rPr lang="hu-HU" dirty="0"/>
              <a:t> és </a:t>
            </a:r>
            <a:r>
              <a:rPr lang="hu-HU" dirty="0" err="1"/>
              <a:t>y-irányú</a:t>
            </a:r>
            <a:r>
              <a:rPr lang="hu-HU" dirty="0"/>
              <a:t> eltérést (</a:t>
            </a:r>
            <a:r>
              <a:rPr lang="hu-HU" dirty="0" err="1"/>
              <a:t>reziduális</a:t>
            </a:r>
            <a:r>
              <a:rPr lang="hu-HU" dirty="0"/>
              <a:t>, </a:t>
            </a:r>
            <a:r>
              <a:rPr lang="hu-HU" dirty="0" err="1"/>
              <a:t>residual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a teljes eltérést (háromszög átfogója)</a:t>
            </a:r>
          </a:p>
          <a:p>
            <a:r>
              <a:rPr lang="hu-HU" dirty="0"/>
              <a:t>teljes hiba</a:t>
            </a:r>
          </a:p>
          <a:p>
            <a:pPr lvl="1"/>
            <a:r>
              <a:rPr lang="hu-HU" dirty="0" err="1">
                <a:solidFill>
                  <a:srgbClr val="FF0000"/>
                </a:solidFill>
              </a:rPr>
              <a:t>root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mean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square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error</a:t>
            </a:r>
            <a:r>
              <a:rPr lang="hu-HU" dirty="0">
                <a:solidFill>
                  <a:srgbClr val="FF0000"/>
                </a:solidFill>
              </a:rPr>
              <a:t> (RMSE)</a:t>
            </a:r>
          </a:p>
          <a:p>
            <a:pPr lvl="1"/>
            <a:r>
              <a:rPr lang="hu-HU" dirty="0"/>
              <a:t>az </a:t>
            </a:r>
            <a:r>
              <a:rPr lang="hu-HU" dirty="0" err="1"/>
              <a:t>eltérésnégyzetösszeg</a:t>
            </a:r>
            <a:r>
              <a:rPr lang="hu-HU" dirty="0"/>
              <a:t> gyöke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44" y="1857829"/>
            <a:ext cx="364898" cy="3648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886" y="4447996"/>
            <a:ext cx="5544004" cy="16473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églalap 6"/>
          <p:cNvSpPr/>
          <p:nvPr/>
        </p:nvSpPr>
        <p:spPr>
          <a:xfrm flipH="1" flipV="1">
            <a:off x="8089900" y="4572000"/>
            <a:ext cx="1638300" cy="2032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96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Képfájlok és </a:t>
            </a:r>
            <a:r>
              <a:rPr lang="hu-HU" dirty="0" err="1"/>
              <a:t>raszterfájlok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felbontás</a:t>
            </a:r>
          </a:p>
          <a:p>
            <a:pPr lvl="1"/>
            <a:r>
              <a:rPr lang="hu-HU" dirty="0" smtClean="0"/>
              <a:t>képfájlok esetén képpont/inch (</a:t>
            </a:r>
            <a:r>
              <a:rPr lang="hu-HU" dirty="0" err="1" smtClean="0"/>
              <a:t>dpi</a:t>
            </a:r>
            <a:r>
              <a:rPr lang="hu-HU" dirty="0" smtClean="0"/>
              <a:t>) mértékegységgel szokták megadni</a:t>
            </a:r>
          </a:p>
          <a:p>
            <a:pPr lvl="1"/>
            <a:r>
              <a:rPr lang="hu-HU" dirty="0" smtClean="0"/>
              <a:t>1 inch ~ 2,54 cm</a:t>
            </a:r>
          </a:p>
          <a:p>
            <a:pPr lvl="1"/>
            <a:r>
              <a:rPr lang="hu-HU" dirty="0" smtClean="0"/>
              <a:t>jellemzően min. 300 </a:t>
            </a:r>
            <a:r>
              <a:rPr lang="hu-HU" dirty="0" err="1" smtClean="0"/>
              <a:t>dpi-s</a:t>
            </a:r>
            <a:r>
              <a:rPr lang="hu-HU" dirty="0" smtClean="0"/>
              <a:t> felbontásban érdemes </a:t>
            </a:r>
            <a:r>
              <a:rPr lang="hu-HU" dirty="0" err="1" smtClean="0"/>
              <a:t>szkennelni</a:t>
            </a:r>
            <a:endParaRPr lang="hu-HU" dirty="0" smtClean="0"/>
          </a:p>
          <a:p>
            <a:pPr lvl="1"/>
            <a:r>
              <a:rPr lang="hu-HU" dirty="0" smtClean="0"/>
              <a:t>térinformatikai raszterek esetén a cella hossza a vetület mértékegységében</a:t>
            </a:r>
          </a:p>
          <a:p>
            <a:r>
              <a:rPr lang="hu-HU" dirty="0" smtClean="0"/>
              <a:t>kis számolás…</a:t>
            </a:r>
          </a:p>
          <a:p>
            <a:pPr lvl="1"/>
            <a:r>
              <a:rPr lang="hu-HU" dirty="0" err="1" smtClean="0"/>
              <a:t>beszkennelünk</a:t>
            </a:r>
            <a:r>
              <a:rPr lang="hu-HU" dirty="0" smtClean="0"/>
              <a:t> egy M=1:10000-res </a:t>
            </a:r>
            <a:r>
              <a:rPr lang="hu-HU" dirty="0" err="1" smtClean="0"/>
              <a:t>EOV-s</a:t>
            </a:r>
            <a:r>
              <a:rPr lang="hu-HU" dirty="0" smtClean="0"/>
              <a:t> térképet 300 </a:t>
            </a:r>
            <a:r>
              <a:rPr lang="hu-HU" dirty="0" err="1" smtClean="0"/>
              <a:t>dpi</a:t>
            </a:r>
            <a:r>
              <a:rPr lang="hu-HU" dirty="0" smtClean="0"/>
              <a:t> felbontással</a:t>
            </a:r>
          </a:p>
          <a:p>
            <a:pPr lvl="1"/>
            <a:r>
              <a:rPr lang="hu-HU" dirty="0" smtClean="0"/>
              <a:t>1 pixel a képfájlban hány méternek feleltethető meg a terepen?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769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Illesztőpontok</a:t>
            </a:r>
            <a:r>
              <a:rPr lang="hu-HU" dirty="0"/>
              <a:t> táblázata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teljes hiba (és a </a:t>
            </a:r>
            <a:r>
              <a:rPr lang="hu-HU" dirty="0" err="1" smtClean="0"/>
              <a:t>reziduálisok</a:t>
            </a:r>
            <a:r>
              <a:rPr lang="hu-HU" dirty="0" smtClean="0"/>
              <a:t>) többféle módon számítható(</a:t>
            </a:r>
            <a:r>
              <a:rPr lang="hu-HU" dirty="0" err="1" smtClean="0"/>
              <a:t>ak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alapértelmezetten csak a </a:t>
            </a:r>
            <a:r>
              <a:rPr lang="hu-HU" dirty="0" err="1" smtClean="0"/>
              <a:t>forward</a:t>
            </a:r>
            <a:r>
              <a:rPr lang="hu-HU" dirty="0" smtClean="0"/>
              <a:t> módszert számítja (ez a leghasznosabb)</a:t>
            </a:r>
          </a:p>
          <a:p>
            <a:pPr lvl="1"/>
            <a:r>
              <a:rPr lang="hu-HU" dirty="0" smtClean="0"/>
              <a:t>de a </a:t>
            </a:r>
            <a:r>
              <a:rPr lang="hu-HU" dirty="0" err="1" smtClean="0"/>
              <a:t>Georeferencing</a:t>
            </a:r>
            <a:r>
              <a:rPr lang="hu-HU" dirty="0" smtClean="0"/>
              <a:t> &gt; </a:t>
            </a:r>
            <a:r>
              <a:rPr lang="hu-HU" dirty="0" err="1" smtClean="0"/>
              <a:t>Options</a:t>
            </a:r>
            <a:r>
              <a:rPr lang="hu-HU" dirty="0" smtClean="0"/>
              <a:t>…</a:t>
            </a:r>
            <a:r>
              <a:rPr lang="hu-HU" dirty="0" err="1" smtClean="0"/>
              <a:t>-ben</a:t>
            </a:r>
            <a:r>
              <a:rPr lang="hu-HU" dirty="0" smtClean="0"/>
              <a:t> bekapcsolható a másik kettő is</a:t>
            </a:r>
          </a:p>
          <a:p>
            <a:r>
              <a:rPr lang="hu-HU" dirty="0" err="1" smtClean="0"/>
              <a:t>forward</a:t>
            </a:r>
            <a:endParaRPr lang="hu-HU" dirty="0"/>
          </a:p>
          <a:p>
            <a:pPr lvl="1"/>
            <a:r>
              <a:rPr lang="hu-HU" dirty="0" smtClean="0"/>
              <a:t>a hibát a vetület mértékegységében számolja (méterben általában)</a:t>
            </a:r>
          </a:p>
          <a:p>
            <a:r>
              <a:rPr lang="hu-HU" dirty="0" err="1" smtClean="0"/>
              <a:t>inverse</a:t>
            </a:r>
            <a:endParaRPr lang="hu-HU" dirty="0" smtClean="0"/>
          </a:p>
          <a:p>
            <a:pPr lvl="1"/>
            <a:r>
              <a:rPr lang="hu-HU" dirty="0" smtClean="0"/>
              <a:t>visszafelé számolja a hibát</a:t>
            </a:r>
          </a:p>
          <a:p>
            <a:pPr lvl="1"/>
            <a:r>
              <a:rPr lang="hu-HU" dirty="0" smtClean="0"/>
              <a:t>a mértékegység a pixel</a:t>
            </a:r>
          </a:p>
          <a:p>
            <a:r>
              <a:rPr lang="hu-HU" dirty="0" err="1" smtClean="0"/>
              <a:t>forward-inverse</a:t>
            </a:r>
            <a:endParaRPr lang="hu-HU" dirty="0" smtClean="0"/>
          </a:p>
          <a:p>
            <a:pPr lvl="1"/>
            <a:r>
              <a:rPr lang="hu-HU" dirty="0" smtClean="0"/>
              <a:t>ez valami homályos dolog, a leírás érthetetlen, a felhasználói kérések ellenére sem ad az ESRI képletet hozzá </a:t>
            </a:r>
            <a:r>
              <a:rPr lang="hu-HU" dirty="0" smtClean="0">
                <a:sym typeface="Wingdings" panose="05000000000000000000" pitchFamily="2" charset="2"/>
              </a:rPr>
              <a:t> ne használjuk</a:t>
            </a:r>
            <a:endParaRPr lang="hu-HU" dirty="0" smtClean="0"/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8098" y="2667000"/>
            <a:ext cx="2573365" cy="23175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églalap 5"/>
          <p:cNvSpPr/>
          <p:nvPr/>
        </p:nvSpPr>
        <p:spPr>
          <a:xfrm flipH="1" flipV="1">
            <a:off x="9507220" y="3622566"/>
            <a:ext cx="2181860" cy="30935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889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Illesztőpontok</a:t>
            </a:r>
            <a:r>
              <a:rPr lang="hu-HU" dirty="0" smtClean="0"/>
              <a:t> táblázata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eltérések a vetület mértékegységében (jellemzően méter) </a:t>
            </a:r>
            <a:r>
              <a:rPr lang="hu-HU" dirty="0" smtClean="0"/>
              <a:t>értendőek</a:t>
            </a:r>
          </a:p>
          <a:p>
            <a:pPr lvl="1"/>
            <a:r>
              <a:rPr lang="hu-HU" dirty="0" smtClean="0"/>
              <a:t>lényegileg hibaként, illesztési bizonytalanságként foghatóak fel</a:t>
            </a:r>
            <a:endParaRPr lang="hu-HU" dirty="0"/>
          </a:p>
          <a:p>
            <a:r>
              <a:rPr lang="hu-HU" dirty="0" smtClean="0"/>
              <a:t>pont (sor) kijelölése</a:t>
            </a:r>
          </a:p>
          <a:p>
            <a:pPr lvl="1"/>
            <a:r>
              <a:rPr lang="hu-HU" dirty="0" smtClean="0"/>
              <a:t>törölhetünk</a:t>
            </a:r>
          </a:p>
          <a:p>
            <a:pPr lvl="1"/>
            <a:r>
              <a:rPr lang="hu-HU" dirty="0" smtClean="0"/>
              <a:t>odaugorhatunk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886" y="4447996"/>
            <a:ext cx="5544004" cy="16473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173448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Illesztőpontok</a:t>
            </a:r>
            <a:r>
              <a:rPr lang="hu-HU" dirty="0" smtClean="0"/>
              <a:t> táblázata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eltérések a vetület mértékegységében (jellemzően méter) </a:t>
            </a:r>
            <a:r>
              <a:rPr lang="hu-HU" dirty="0" smtClean="0"/>
              <a:t>értendőek</a:t>
            </a:r>
          </a:p>
          <a:p>
            <a:pPr lvl="1"/>
            <a:r>
              <a:rPr lang="hu-HU" dirty="0"/>
              <a:t>lényegileg hibaként, illesztési bizonytalanságként foghatóak </a:t>
            </a:r>
            <a:r>
              <a:rPr lang="hu-HU" dirty="0" smtClean="0"/>
              <a:t>fel</a:t>
            </a:r>
            <a:endParaRPr lang="hu-HU" dirty="0"/>
          </a:p>
          <a:p>
            <a:r>
              <a:rPr lang="hu-HU" dirty="0" smtClean="0"/>
              <a:t>pont (sor) kijelölése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törölhetünk</a:t>
            </a:r>
          </a:p>
          <a:p>
            <a:pPr lvl="1"/>
            <a:r>
              <a:rPr lang="hu-HU" dirty="0" smtClean="0"/>
              <a:t>odaugorhatunk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886" y="4447996"/>
            <a:ext cx="5544004" cy="16473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églalap 5"/>
          <p:cNvSpPr/>
          <p:nvPr/>
        </p:nvSpPr>
        <p:spPr>
          <a:xfrm flipH="1">
            <a:off x="6952342" y="4586515"/>
            <a:ext cx="174171" cy="2031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235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Illesztőpontok</a:t>
            </a:r>
            <a:r>
              <a:rPr lang="hu-HU" dirty="0" smtClean="0"/>
              <a:t> táblázata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eltérések a vetület mértékegységében (jellemzően méter) </a:t>
            </a:r>
            <a:r>
              <a:rPr lang="hu-HU" dirty="0" smtClean="0"/>
              <a:t>értendőek</a:t>
            </a:r>
            <a:endParaRPr lang="hu-HU" dirty="0"/>
          </a:p>
          <a:p>
            <a:pPr lvl="1"/>
            <a:r>
              <a:rPr lang="hu-HU" dirty="0"/>
              <a:t>lényegileg hibaként, illesztési bizonytalanságként foghatóak </a:t>
            </a:r>
            <a:r>
              <a:rPr lang="hu-HU" dirty="0" smtClean="0"/>
              <a:t>fel</a:t>
            </a:r>
            <a:endParaRPr lang="hu-HU" dirty="0"/>
          </a:p>
          <a:p>
            <a:r>
              <a:rPr lang="hu-HU" dirty="0" smtClean="0"/>
              <a:t>pont (sor) kijelölése</a:t>
            </a:r>
          </a:p>
          <a:p>
            <a:pPr lvl="1"/>
            <a:r>
              <a:rPr lang="hu-HU" dirty="0"/>
              <a:t>törölhetünk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odaugorhatunk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886" y="4447996"/>
            <a:ext cx="5544004" cy="16473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églalap 5"/>
          <p:cNvSpPr/>
          <p:nvPr/>
        </p:nvSpPr>
        <p:spPr>
          <a:xfrm flipH="1">
            <a:off x="6792684" y="4586515"/>
            <a:ext cx="174171" cy="2031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479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Illesztőpontok</a:t>
            </a:r>
            <a:r>
              <a:rPr lang="hu-HU" dirty="0"/>
              <a:t> </a:t>
            </a:r>
            <a:r>
              <a:rPr lang="hu-HU" dirty="0" smtClean="0"/>
              <a:t>táblázata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095490" cy="4754563"/>
          </a:xfrm>
        </p:spPr>
        <p:txBody>
          <a:bodyPr/>
          <a:lstStyle/>
          <a:p>
            <a:r>
              <a:rPr lang="hu-HU" dirty="0" smtClean="0"/>
              <a:t>DEMO</a:t>
            </a:r>
          </a:p>
          <a:p>
            <a:pPr lvl="1"/>
            <a:r>
              <a:rPr lang="hu-HU" dirty="0" smtClean="0"/>
              <a:t>nézzük meg az </a:t>
            </a:r>
            <a:r>
              <a:rPr lang="hu-HU" dirty="0" err="1" smtClean="0"/>
              <a:t>illesztőpontok</a:t>
            </a:r>
            <a:r>
              <a:rPr lang="hu-HU" dirty="0" smtClean="0"/>
              <a:t> táblázatát</a:t>
            </a:r>
          </a:p>
          <a:p>
            <a:pPr lvl="1"/>
            <a:r>
              <a:rPr lang="hu-HU" dirty="0" smtClean="0"/>
              <a:t>a 4. sarokpont koordinátáját is adjuk meg</a:t>
            </a:r>
          </a:p>
          <a:p>
            <a:pPr lvl="1"/>
            <a:r>
              <a:rPr lang="hu-HU" dirty="0" smtClean="0"/>
              <a:t>figyeljük meg, hogy innentől nem illeszkedik tökéletesen a zöld és a piros szálkereszt</a:t>
            </a:r>
          </a:p>
          <a:p>
            <a:pPr lvl="1"/>
            <a:r>
              <a:rPr lang="hu-HU" dirty="0" smtClean="0"/>
              <a:t>újra </a:t>
            </a:r>
            <a:r>
              <a:rPr lang="hu-HU" dirty="0"/>
              <a:t>nézzük meg az </a:t>
            </a:r>
            <a:r>
              <a:rPr lang="hu-HU" dirty="0" err="1"/>
              <a:t>illesztőpontok</a:t>
            </a:r>
            <a:r>
              <a:rPr lang="hu-HU" dirty="0"/>
              <a:t> táblázatát</a:t>
            </a:r>
          </a:p>
          <a:p>
            <a:pPr lvl="1"/>
            <a:r>
              <a:rPr lang="hu-HU" dirty="0" smtClean="0"/>
              <a:t>értékeljük a hiba nagyságát</a:t>
            </a:r>
          </a:p>
          <a:p>
            <a:pPr lvl="1"/>
            <a:r>
              <a:rPr lang="hu-HU" dirty="0" smtClean="0"/>
              <a:t>jelöljük ki az egyik pontot</a:t>
            </a:r>
          </a:p>
          <a:p>
            <a:pPr lvl="1"/>
            <a:r>
              <a:rPr lang="hu-HU" dirty="0" smtClean="0"/>
              <a:t>ugorjunk oda, töröljük, majd újra vigyük fel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3690" y="3533265"/>
            <a:ext cx="4112712" cy="12220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3690" y="247196"/>
            <a:ext cx="4112712" cy="30845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3690" y="4954928"/>
            <a:ext cx="4112712" cy="12220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630203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Transzformációs módszerek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eltérést az illesztett kép és a tényleges koordináták között számolja</a:t>
            </a:r>
          </a:p>
          <a:p>
            <a:pPr lvl="1"/>
            <a:r>
              <a:rPr lang="hu-HU" dirty="0" smtClean="0"/>
              <a:t>az illesztéshez többféle transzformációs módszer közül választhatunk</a:t>
            </a:r>
          </a:p>
          <a:p>
            <a:r>
              <a:rPr lang="hu-HU" dirty="0" smtClean="0"/>
              <a:t>ezek elérhetőek az </a:t>
            </a:r>
            <a:r>
              <a:rPr lang="hu-HU" dirty="0" err="1" smtClean="0"/>
              <a:t>illesztőpontok</a:t>
            </a:r>
            <a:r>
              <a:rPr lang="hu-HU" dirty="0" smtClean="0"/>
              <a:t> táblázatából vagy a </a:t>
            </a:r>
            <a:r>
              <a:rPr lang="hu-HU" dirty="0" err="1" smtClean="0"/>
              <a:t>Georeferencing</a:t>
            </a:r>
            <a:r>
              <a:rPr lang="hu-HU" dirty="0" smtClean="0"/>
              <a:t> &gt; </a:t>
            </a:r>
            <a:r>
              <a:rPr lang="hu-HU" dirty="0" err="1" smtClean="0"/>
              <a:t>Transformations</a:t>
            </a:r>
            <a:r>
              <a:rPr lang="hu-HU" dirty="0" smtClean="0"/>
              <a:t> alól</a:t>
            </a:r>
          </a:p>
          <a:p>
            <a:r>
              <a:rPr lang="hu-HU" dirty="0" smtClean="0"/>
              <a:t>az </a:t>
            </a:r>
            <a:r>
              <a:rPr lang="hu-HU" dirty="0" err="1" smtClean="0"/>
              <a:t>illesztőpontok</a:t>
            </a:r>
            <a:r>
              <a:rPr lang="hu-HU" dirty="0" smtClean="0"/>
              <a:t> száma meghatározza, hogy melyik módszerek aktívak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9642" y="5226786"/>
            <a:ext cx="3686629" cy="8853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1101" y="4137648"/>
            <a:ext cx="2516393" cy="19708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097593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Transzformációs módszerek</a:t>
            </a:r>
            <a:endParaRPr lang="en-US" b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Zero</a:t>
            </a:r>
            <a:r>
              <a:rPr lang="hu-HU" dirty="0" smtClean="0"/>
              <a:t> </a:t>
            </a:r>
            <a:r>
              <a:rPr lang="hu-HU" dirty="0" err="1" smtClean="0"/>
              <a:t>order</a:t>
            </a:r>
            <a:r>
              <a:rPr lang="hu-HU" dirty="0" smtClean="0"/>
              <a:t> </a:t>
            </a:r>
            <a:r>
              <a:rPr lang="hu-HU" dirty="0" err="1" smtClean="0"/>
              <a:t>polynomial</a:t>
            </a:r>
            <a:r>
              <a:rPr lang="hu-HU" dirty="0" smtClean="0"/>
              <a:t> (</a:t>
            </a:r>
            <a:r>
              <a:rPr lang="hu-HU" dirty="0" err="1" smtClean="0"/>
              <a:t>only</a:t>
            </a:r>
            <a:r>
              <a:rPr lang="hu-HU" dirty="0" smtClean="0"/>
              <a:t> shift)</a:t>
            </a:r>
          </a:p>
          <a:p>
            <a:pPr lvl="1"/>
            <a:r>
              <a:rPr lang="hu-HU" dirty="0" smtClean="0"/>
              <a:t>egy </a:t>
            </a:r>
            <a:r>
              <a:rPr lang="hu-HU" dirty="0" err="1" smtClean="0"/>
              <a:t>illesztőpont</a:t>
            </a:r>
            <a:r>
              <a:rPr lang="hu-HU" dirty="0" smtClean="0"/>
              <a:t> elég hozzá</a:t>
            </a:r>
          </a:p>
          <a:p>
            <a:pPr lvl="1"/>
            <a:r>
              <a:rPr lang="hu-HU" dirty="0" smtClean="0"/>
              <a:t>csak mozgat (nem forgat, nem növel)</a:t>
            </a:r>
          </a:p>
          <a:p>
            <a:pPr lvl="1"/>
            <a:r>
              <a:rPr lang="hu-HU" dirty="0" err="1" smtClean="0"/>
              <a:t>nulladfokú</a:t>
            </a:r>
            <a:r>
              <a:rPr lang="hu-HU" dirty="0" smtClean="0"/>
              <a:t> egyenletet használ (csak konstans)</a:t>
            </a:r>
          </a:p>
          <a:p>
            <a:pPr lvl="1"/>
            <a:r>
              <a:rPr lang="hu-HU" dirty="0" smtClean="0"/>
              <a:t>akkor hasznos, ha már eleve kb. </a:t>
            </a:r>
            <a:r>
              <a:rPr lang="hu-HU" dirty="0" err="1" smtClean="0"/>
              <a:t>georeferált</a:t>
            </a:r>
            <a:r>
              <a:rPr lang="hu-HU" dirty="0" smtClean="0"/>
              <a:t> a kép, csak egy kis elcsúszás van benne</a:t>
            </a:r>
          </a:p>
          <a:p>
            <a:r>
              <a:rPr lang="hu-HU" dirty="0" err="1" smtClean="0"/>
              <a:t>Similarity</a:t>
            </a:r>
            <a:r>
              <a:rPr lang="hu-HU" dirty="0" smtClean="0"/>
              <a:t> </a:t>
            </a:r>
            <a:r>
              <a:rPr lang="hu-HU" dirty="0" err="1" smtClean="0"/>
              <a:t>Polynomial</a:t>
            </a:r>
            <a:endParaRPr lang="hu-HU" dirty="0" smtClean="0"/>
          </a:p>
          <a:p>
            <a:pPr lvl="1"/>
            <a:r>
              <a:rPr lang="hu-HU" dirty="0" smtClean="0"/>
              <a:t>elsőfokú egyenletet használ</a:t>
            </a:r>
          </a:p>
          <a:p>
            <a:pPr lvl="1"/>
            <a:r>
              <a:rPr lang="hu-HU" dirty="0" smtClean="0"/>
              <a:t>igyekszik megőrizni a képfájl alakját</a:t>
            </a:r>
          </a:p>
          <a:p>
            <a:pPr lvl="1"/>
            <a:r>
              <a:rPr lang="hu-HU" dirty="0" smtClean="0"/>
              <a:t>ezért általában nagyobb </a:t>
            </a:r>
            <a:r>
              <a:rPr lang="hu-HU" dirty="0" err="1" smtClean="0"/>
              <a:t>reziduálisokat</a:t>
            </a:r>
            <a:r>
              <a:rPr lang="hu-HU" dirty="0" smtClean="0"/>
              <a:t> kapunk,</a:t>
            </a:r>
            <a:br>
              <a:rPr lang="hu-HU" dirty="0" smtClean="0"/>
            </a:br>
            <a:r>
              <a:rPr lang="hu-HU" dirty="0" smtClean="0"/>
              <a:t>mint a többi </a:t>
            </a:r>
            <a:r>
              <a:rPr lang="hu-HU" dirty="0" err="1" smtClean="0"/>
              <a:t>polinomiális</a:t>
            </a:r>
            <a:r>
              <a:rPr lang="hu-HU" dirty="0" smtClean="0"/>
              <a:t> módszer esetén</a:t>
            </a:r>
          </a:p>
          <a:p>
            <a:pPr lvl="1"/>
            <a:r>
              <a:rPr lang="hu-HU" dirty="0"/>
              <a:t>3 </a:t>
            </a:r>
            <a:r>
              <a:rPr lang="hu-HU" dirty="0" err="1"/>
              <a:t>illesztőpont</a:t>
            </a:r>
            <a:r>
              <a:rPr lang="hu-HU" dirty="0"/>
              <a:t> elégséges hozzá</a:t>
            </a:r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6880" y="3439886"/>
            <a:ext cx="176212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795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Transzformációs módszerek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1st </a:t>
            </a:r>
            <a:r>
              <a:rPr lang="hu-HU" dirty="0" err="1" smtClean="0"/>
              <a:t>order</a:t>
            </a:r>
            <a:r>
              <a:rPr lang="hu-HU" dirty="0" smtClean="0"/>
              <a:t> </a:t>
            </a:r>
            <a:r>
              <a:rPr lang="hu-HU" dirty="0" err="1" smtClean="0"/>
              <a:t>polynomial</a:t>
            </a:r>
            <a:r>
              <a:rPr lang="hu-HU" dirty="0" smtClean="0"/>
              <a:t> (</a:t>
            </a:r>
            <a:r>
              <a:rPr lang="hu-HU" dirty="0" err="1" smtClean="0"/>
              <a:t>affine</a:t>
            </a:r>
            <a:r>
              <a:rPr lang="hu-HU" dirty="0" smtClean="0"/>
              <a:t>)</a:t>
            </a:r>
          </a:p>
          <a:p>
            <a:pPr lvl="1"/>
            <a:r>
              <a:rPr lang="hu-HU" dirty="0"/>
              <a:t>elsőfokú egyenletet </a:t>
            </a:r>
            <a:r>
              <a:rPr lang="hu-HU" dirty="0" smtClean="0"/>
              <a:t>használ (</a:t>
            </a:r>
            <a:r>
              <a:rPr lang="hu-HU" dirty="0"/>
              <a:t>3 </a:t>
            </a:r>
            <a:r>
              <a:rPr lang="hu-HU" dirty="0" err="1"/>
              <a:t>illesztőpont</a:t>
            </a:r>
            <a:r>
              <a:rPr lang="hu-HU" dirty="0"/>
              <a:t> elégséges </a:t>
            </a:r>
            <a:r>
              <a:rPr lang="hu-HU" dirty="0" smtClean="0"/>
              <a:t>hozzá)</a:t>
            </a:r>
          </a:p>
          <a:p>
            <a:pPr lvl="1"/>
            <a:r>
              <a:rPr lang="hu-HU" dirty="0" err="1" smtClean="0"/>
              <a:t>affin</a:t>
            </a:r>
            <a:r>
              <a:rPr lang="hu-HU" dirty="0" smtClean="0"/>
              <a:t> transzformációt végez (mozgat, forgat, növel, nyír)</a:t>
            </a:r>
          </a:p>
          <a:p>
            <a:pPr lvl="1"/>
            <a:r>
              <a:rPr lang="hu-HU" dirty="0" smtClean="0"/>
              <a:t>legtöbbször ezt használjuk (amennyiben feltételezzük, hogy a kép vetülethelyesen ábrázolja a valóságot)</a:t>
            </a:r>
          </a:p>
          <a:p>
            <a:pPr lvl="1"/>
            <a:r>
              <a:rPr lang="hu-HU" dirty="0" smtClean="0"/>
              <a:t>régi térképeknél (pl. katonai felmérés) nem elég</a:t>
            </a:r>
          </a:p>
          <a:p>
            <a:r>
              <a:rPr lang="hu-HU" dirty="0" smtClean="0"/>
              <a:t>2nd </a:t>
            </a:r>
            <a:r>
              <a:rPr lang="hu-HU" dirty="0" err="1" smtClean="0"/>
              <a:t>Order</a:t>
            </a:r>
            <a:r>
              <a:rPr lang="hu-HU" dirty="0" smtClean="0"/>
              <a:t> </a:t>
            </a:r>
            <a:r>
              <a:rPr lang="hu-HU" dirty="0" err="1" smtClean="0"/>
              <a:t>Polynomial</a:t>
            </a:r>
            <a:endParaRPr lang="hu-HU" dirty="0" smtClean="0"/>
          </a:p>
          <a:p>
            <a:pPr lvl="1"/>
            <a:r>
              <a:rPr lang="hu-HU" dirty="0" smtClean="0"/>
              <a:t>másodfokú </a:t>
            </a:r>
            <a:r>
              <a:rPr lang="hu-HU" dirty="0"/>
              <a:t>egyenletet </a:t>
            </a:r>
            <a:r>
              <a:rPr lang="hu-HU" dirty="0" smtClean="0"/>
              <a:t>használ (6 </a:t>
            </a:r>
            <a:r>
              <a:rPr lang="hu-HU" dirty="0" err="1" smtClean="0"/>
              <a:t>illesztőpont</a:t>
            </a:r>
            <a:r>
              <a:rPr lang="hu-HU" dirty="0" smtClean="0"/>
              <a:t> szükséges hozzá)</a:t>
            </a:r>
          </a:p>
          <a:p>
            <a:r>
              <a:rPr lang="hu-HU" dirty="0" smtClean="0"/>
              <a:t>3rd </a:t>
            </a:r>
            <a:r>
              <a:rPr lang="hu-HU" dirty="0" err="1"/>
              <a:t>Order</a:t>
            </a:r>
            <a:r>
              <a:rPr lang="hu-HU" dirty="0"/>
              <a:t> </a:t>
            </a:r>
            <a:r>
              <a:rPr lang="hu-HU" dirty="0" err="1"/>
              <a:t>Polynomial</a:t>
            </a:r>
            <a:endParaRPr lang="hu-HU" dirty="0"/>
          </a:p>
          <a:p>
            <a:pPr lvl="1"/>
            <a:r>
              <a:rPr lang="hu-HU" dirty="0" smtClean="0"/>
              <a:t>harmadfokú </a:t>
            </a:r>
            <a:r>
              <a:rPr lang="hu-HU" dirty="0"/>
              <a:t>egyenletet </a:t>
            </a:r>
            <a:r>
              <a:rPr lang="hu-HU" dirty="0" smtClean="0"/>
              <a:t>használ (10 </a:t>
            </a:r>
            <a:r>
              <a:rPr lang="hu-HU" dirty="0" err="1"/>
              <a:t>illesztőpont</a:t>
            </a:r>
            <a:r>
              <a:rPr lang="hu-HU" dirty="0"/>
              <a:t> szükséges hozzá)</a:t>
            </a:r>
            <a:endParaRPr lang="hu-HU" dirty="0" smtClean="0"/>
          </a:p>
          <a:p>
            <a:pPr lvl="1"/>
            <a:r>
              <a:rPr lang="hu-HU" dirty="0" smtClean="0"/>
              <a:t>ez már nagyon torzít</a:t>
            </a:r>
            <a:endParaRPr lang="hu-HU" dirty="0"/>
          </a:p>
          <a:p>
            <a:pPr lvl="1"/>
            <a:endParaRPr lang="hu-HU" dirty="0"/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5009" y="3352799"/>
            <a:ext cx="3044222" cy="27030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95558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Transzformációs módszerek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Adjust</a:t>
            </a:r>
            <a:endParaRPr lang="hu-HU" dirty="0" smtClean="0"/>
          </a:p>
          <a:p>
            <a:pPr lvl="1"/>
            <a:r>
              <a:rPr lang="en-US" dirty="0"/>
              <a:t>triangulated irregular network (TIN</a:t>
            </a:r>
            <a:r>
              <a:rPr lang="en-US" dirty="0" smtClean="0"/>
              <a:t>)</a:t>
            </a:r>
            <a:r>
              <a:rPr lang="hu-HU" dirty="0" smtClean="0"/>
              <a:t> típusú interpolációt használ</a:t>
            </a:r>
          </a:p>
          <a:p>
            <a:pPr lvl="1"/>
            <a:r>
              <a:rPr lang="hu-HU" dirty="0" smtClean="0"/>
              <a:t>jól illeszkedik helyileg és általában is</a:t>
            </a:r>
          </a:p>
          <a:p>
            <a:pPr lvl="1"/>
            <a:r>
              <a:rPr lang="hu-HU" dirty="0" smtClean="0"/>
              <a:t>3 </a:t>
            </a:r>
            <a:r>
              <a:rPr lang="hu-HU" dirty="0" err="1" smtClean="0"/>
              <a:t>illesztőpont</a:t>
            </a:r>
            <a:r>
              <a:rPr lang="hu-HU" dirty="0" smtClean="0"/>
              <a:t> elégséges hozzá</a:t>
            </a:r>
          </a:p>
          <a:p>
            <a:r>
              <a:rPr lang="hu-HU" dirty="0" err="1" smtClean="0"/>
              <a:t>Projective</a:t>
            </a:r>
            <a:r>
              <a:rPr lang="hu-HU" dirty="0" smtClean="0"/>
              <a:t> </a:t>
            </a:r>
            <a:r>
              <a:rPr lang="hu-HU" dirty="0" err="1" smtClean="0"/>
              <a:t>Transformation</a:t>
            </a:r>
            <a:endParaRPr lang="hu-HU" dirty="0" smtClean="0"/>
          </a:p>
          <a:p>
            <a:pPr lvl="1"/>
            <a:r>
              <a:rPr lang="hu-HU" dirty="0" smtClean="0"/>
              <a:t>az egyeneseket úgy torzítja, hogy nem maradnak párhuzamosak</a:t>
            </a:r>
          </a:p>
          <a:p>
            <a:pPr lvl="1"/>
            <a:r>
              <a:rPr lang="hu-HU" dirty="0" smtClean="0"/>
              <a:t>ferde és </a:t>
            </a:r>
            <a:r>
              <a:rPr lang="hu-HU" dirty="0" err="1" smtClean="0"/>
              <a:t>szkennelt</a:t>
            </a:r>
            <a:r>
              <a:rPr lang="hu-HU" dirty="0" smtClean="0"/>
              <a:t> képekhez javasolják</a:t>
            </a:r>
          </a:p>
          <a:p>
            <a:pPr lvl="1"/>
            <a:r>
              <a:rPr lang="hu-HU" dirty="0"/>
              <a:t>az </a:t>
            </a:r>
            <a:r>
              <a:rPr lang="hu-HU" dirty="0" err="1"/>
              <a:t>illesztőpontokat</a:t>
            </a:r>
            <a:r>
              <a:rPr lang="hu-HU" dirty="0"/>
              <a:t> eltérés nélkül illeszti (ezért a </a:t>
            </a:r>
            <a:r>
              <a:rPr lang="hu-HU" dirty="0" err="1"/>
              <a:t>reziduálisok</a:t>
            </a:r>
            <a:r>
              <a:rPr lang="hu-HU" dirty="0"/>
              <a:t> nem informatívak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4 </a:t>
            </a:r>
            <a:r>
              <a:rPr lang="hu-HU" dirty="0" err="1" smtClean="0"/>
              <a:t>illesztőpont</a:t>
            </a:r>
            <a:r>
              <a:rPr lang="hu-HU" dirty="0" smtClean="0"/>
              <a:t> szükséges hozzá</a:t>
            </a:r>
            <a:endParaRPr lang="hu-HU" dirty="0"/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432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Transzformációs módszerek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6982084" cy="4754563"/>
          </a:xfrm>
        </p:spPr>
        <p:txBody>
          <a:bodyPr/>
          <a:lstStyle/>
          <a:p>
            <a:r>
              <a:rPr lang="hu-HU" dirty="0" err="1" smtClean="0"/>
              <a:t>Spline</a:t>
            </a:r>
            <a:endParaRPr lang="hu-HU" dirty="0" smtClean="0"/>
          </a:p>
          <a:p>
            <a:pPr lvl="1"/>
            <a:r>
              <a:rPr lang="hu-HU" dirty="0" smtClean="0"/>
              <a:t>legösszetettebb transzformáció</a:t>
            </a:r>
          </a:p>
          <a:p>
            <a:pPr lvl="1"/>
            <a:r>
              <a:rPr lang="hu-HU" dirty="0"/>
              <a:t>10 </a:t>
            </a:r>
            <a:r>
              <a:rPr lang="hu-HU" dirty="0" err="1"/>
              <a:t>illesztőpont</a:t>
            </a:r>
            <a:r>
              <a:rPr lang="hu-HU" dirty="0"/>
              <a:t> szükséges hozzá</a:t>
            </a:r>
            <a:endParaRPr lang="hu-HU" dirty="0" smtClean="0"/>
          </a:p>
          <a:p>
            <a:pPr lvl="1"/>
            <a:r>
              <a:rPr lang="hu-HU" dirty="0" smtClean="0"/>
              <a:t>gumilepedő-technika (</a:t>
            </a:r>
            <a:r>
              <a:rPr lang="hu-HU" dirty="0" err="1" smtClean="0"/>
              <a:t>rubbersheeting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az </a:t>
            </a:r>
            <a:r>
              <a:rPr lang="hu-HU" dirty="0" err="1" smtClean="0"/>
              <a:t>illesztőpontokat</a:t>
            </a:r>
            <a:r>
              <a:rPr lang="hu-HU" dirty="0" smtClean="0"/>
              <a:t> eltérés nélkül illeszti (ezért a </a:t>
            </a:r>
            <a:r>
              <a:rPr lang="hu-HU" dirty="0" err="1" smtClean="0"/>
              <a:t>reziduálisok</a:t>
            </a:r>
            <a:r>
              <a:rPr lang="hu-HU" dirty="0" smtClean="0"/>
              <a:t> nem informatívak)</a:t>
            </a:r>
          </a:p>
          <a:p>
            <a:pPr lvl="1"/>
            <a:r>
              <a:rPr lang="hu-HU" dirty="0" smtClean="0"/>
              <a:t>közöttük viszont igencsak torz lehet</a:t>
            </a:r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pPr algn="r"/>
            <a:r>
              <a:rPr lang="hu-HU" dirty="0" err="1" smtClean="0"/>
              <a:t>affin</a:t>
            </a:r>
            <a:r>
              <a:rPr lang="hu-HU" dirty="0" smtClean="0"/>
              <a:t> vs. </a:t>
            </a:r>
            <a:r>
              <a:rPr lang="hu-HU" dirty="0" err="1" smtClean="0"/>
              <a:t>spline</a:t>
            </a:r>
            <a:r>
              <a:rPr lang="hu-HU" dirty="0" smtClean="0"/>
              <a:t> </a:t>
            </a:r>
            <a:r>
              <a:rPr lang="hu-HU" dirty="0" smtClean="0">
                <a:sym typeface="Wingdings" panose="05000000000000000000" pitchFamily="2" charset="2"/>
              </a:rPr>
              <a:t></a:t>
            </a:r>
            <a:endParaRPr lang="hu-HU" dirty="0" smtClean="0"/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284" y="3400341"/>
            <a:ext cx="4216141" cy="26459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0284" y="1451428"/>
            <a:ext cx="4216141" cy="17394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75399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Képfájlok és </a:t>
            </a:r>
            <a:r>
              <a:rPr lang="hu-HU" dirty="0" err="1"/>
              <a:t>raszterfájlok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felbontás</a:t>
            </a:r>
          </a:p>
          <a:p>
            <a:pPr lvl="1"/>
            <a:r>
              <a:rPr lang="hu-HU" dirty="0" smtClean="0"/>
              <a:t>képfájlok esetén képpont/inch (</a:t>
            </a:r>
            <a:r>
              <a:rPr lang="hu-HU" dirty="0" err="1" smtClean="0"/>
              <a:t>dpi</a:t>
            </a:r>
            <a:r>
              <a:rPr lang="hu-HU" dirty="0" smtClean="0"/>
              <a:t>) mértékegységgel szokták megadni</a:t>
            </a:r>
          </a:p>
          <a:p>
            <a:pPr lvl="1"/>
            <a:r>
              <a:rPr lang="hu-HU" dirty="0" smtClean="0"/>
              <a:t>1 inch ~ 2,54 cm</a:t>
            </a:r>
          </a:p>
          <a:p>
            <a:pPr lvl="1"/>
            <a:r>
              <a:rPr lang="hu-HU" dirty="0" smtClean="0"/>
              <a:t>jellemzően min. 300 </a:t>
            </a:r>
            <a:r>
              <a:rPr lang="hu-HU" dirty="0" err="1" smtClean="0"/>
              <a:t>dpi-s</a:t>
            </a:r>
            <a:r>
              <a:rPr lang="hu-HU" dirty="0" smtClean="0"/>
              <a:t> felbontásban érdemes </a:t>
            </a:r>
            <a:r>
              <a:rPr lang="hu-HU" dirty="0" err="1" smtClean="0"/>
              <a:t>szkennelni</a:t>
            </a:r>
            <a:endParaRPr lang="hu-HU" dirty="0" smtClean="0"/>
          </a:p>
          <a:p>
            <a:pPr lvl="1"/>
            <a:r>
              <a:rPr lang="hu-HU" dirty="0" smtClean="0"/>
              <a:t>térinformatikai raszterek esetén a cella hossza a vetület mértékegységében</a:t>
            </a:r>
          </a:p>
          <a:p>
            <a:r>
              <a:rPr lang="hu-HU" dirty="0" smtClean="0"/>
              <a:t>kis számolás…</a:t>
            </a:r>
          </a:p>
          <a:p>
            <a:pPr lvl="1"/>
            <a:r>
              <a:rPr lang="hu-HU" dirty="0" err="1" smtClean="0"/>
              <a:t>beszkennelünk</a:t>
            </a:r>
            <a:r>
              <a:rPr lang="hu-HU" dirty="0" smtClean="0"/>
              <a:t> egy M=1:10000-res </a:t>
            </a:r>
            <a:r>
              <a:rPr lang="hu-HU" dirty="0" err="1" smtClean="0"/>
              <a:t>EOV-s</a:t>
            </a:r>
            <a:r>
              <a:rPr lang="hu-HU" dirty="0" smtClean="0"/>
              <a:t> térképet 300 </a:t>
            </a:r>
            <a:r>
              <a:rPr lang="hu-HU" dirty="0" err="1" smtClean="0"/>
              <a:t>dpi</a:t>
            </a:r>
            <a:r>
              <a:rPr lang="hu-HU" dirty="0" smtClean="0"/>
              <a:t> felbontással</a:t>
            </a:r>
          </a:p>
          <a:p>
            <a:pPr lvl="1"/>
            <a:r>
              <a:rPr lang="hu-HU" dirty="0" smtClean="0"/>
              <a:t>1 pixel a képfájlban hány méternek feleltethető meg a terepen?</a:t>
            </a:r>
          </a:p>
          <a:p>
            <a:pPr lvl="1"/>
            <a:r>
              <a:rPr lang="hu-HU" dirty="0" smtClean="0"/>
              <a:t>1 pixel = 1 inch / 300 = 2,54 cm / 300 = 0,00847 cm = 0,0000847 m a térképlapon</a:t>
            </a:r>
          </a:p>
          <a:p>
            <a:pPr lvl="1"/>
            <a:r>
              <a:rPr lang="hu-HU" dirty="0" smtClean="0"/>
              <a:t>ez M = 1:10000 méretarány esetén a valóságban </a:t>
            </a:r>
            <a:r>
              <a:rPr lang="hu-HU" dirty="0"/>
              <a:t>0,0000847 </a:t>
            </a:r>
            <a:r>
              <a:rPr lang="hu-HU" dirty="0" smtClean="0"/>
              <a:t>× 10000 m = 0,847 m</a:t>
            </a:r>
          </a:p>
          <a:p>
            <a:pPr lvl="1"/>
            <a:r>
              <a:rPr lang="hu-HU" dirty="0" smtClean="0"/>
              <a:t>evvel még fogunk találkozni ma…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116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Transzformációs módszerek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6982084" cy="4754563"/>
          </a:xfrm>
        </p:spPr>
        <p:txBody>
          <a:bodyPr/>
          <a:lstStyle/>
          <a:p>
            <a:r>
              <a:rPr lang="hu-HU" dirty="0" err="1" smtClean="0"/>
              <a:t>magasfokú</a:t>
            </a:r>
            <a:r>
              <a:rPr lang="hu-HU" dirty="0" smtClean="0"/>
              <a:t> egyenletek (</a:t>
            </a:r>
            <a:r>
              <a:rPr lang="hu-HU" dirty="0" err="1" smtClean="0"/>
              <a:t>spline</a:t>
            </a:r>
            <a:r>
              <a:rPr lang="hu-HU" dirty="0" smtClean="0"/>
              <a:t>, harmadfokú) használata</a:t>
            </a:r>
            <a:endParaRPr lang="hu-HU" dirty="0"/>
          </a:p>
          <a:p>
            <a:pPr lvl="1"/>
            <a:r>
              <a:rPr lang="hu-HU" dirty="0" err="1" smtClean="0"/>
              <a:t>szkennelt</a:t>
            </a:r>
            <a:r>
              <a:rPr lang="hu-HU" dirty="0" smtClean="0"/>
              <a:t>, vetülethelyes kép esetén ágyúval verébre</a:t>
            </a:r>
          </a:p>
          <a:p>
            <a:pPr lvl="1"/>
            <a:r>
              <a:rPr lang="hu-HU" dirty="0" smtClean="0"/>
              <a:t>régi, torz térképeknél lehet indokolt</a:t>
            </a:r>
          </a:p>
          <a:p>
            <a:endParaRPr lang="hu-HU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087" y="2725737"/>
            <a:ext cx="7528532" cy="33412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5244" y="2725738"/>
            <a:ext cx="2963998" cy="33412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41829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Transzformációs módszerek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DEMO</a:t>
            </a:r>
          </a:p>
          <a:p>
            <a:pPr lvl="1"/>
            <a:r>
              <a:rPr lang="hu-HU" dirty="0" smtClean="0"/>
              <a:t>próbáljuk ki az elérhető transzformációs módszereket</a:t>
            </a:r>
          </a:p>
          <a:p>
            <a:pPr lvl="1"/>
            <a:r>
              <a:rPr lang="hu-HU" dirty="0" smtClean="0"/>
              <a:t>figyeljük meg a </a:t>
            </a:r>
            <a:r>
              <a:rPr lang="hu-HU" dirty="0" err="1" smtClean="0"/>
              <a:t>reziduálisokat</a:t>
            </a:r>
            <a:endParaRPr lang="hu-HU" dirty="0" smtClean="0"/>
          </a:p>
          <a:p>
            <a:pPr lvl="1"/>
            <a:r>
              <a:rPr lang="hu-HU" dirty="0" smtClean="0"/>
              <a:t>adjunk hozzá még </a:t>
            </a:r>
            <a:r>
              <a:rPr lang="hu-HU" dirty="0" err="1" smtClean="0"/>
              <a:t>illesztőpontokat</a:t>
            </a:r>
            <a:r>
              <a:rPr lang="hu-HU" dirty="0" smtClean="0"/>
              <a:t>, és az aktívvá váló új módszereket is teszteljük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4857" y="3799681"/>
            <a:ext cx="4557485" cy="22704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268" y="3799681"/>
            <a:ext cx="3157416" cy="22704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72788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Véglegesítés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két lehetőség</a:t>
            </a:r>
          </a:p>
          <a:p>
            <a:pPr lvl="1"/>
            <a:r>
              <a:rPr lang="hu-HU" dirty="0" smtClean="0"/>
              <a:t>Update </a:t>
            </a:r>
            <a:r>
              <a:rPr lang="hu-HU" dirty="0" err="1" smtClean="0"/>
              <a:t>Georeferencing</a:t>
            </a:r>
            <a:r>
              <a:rPr lang="hu-HU" dirty="0" smtClean="0"/>
              <a:t>: </a:t>
            </a:r>
            <a:r>
              <a:rPr lang="hu-HU" dirty="0" err="1" smtClean="0"/>
              <a:t>world</a:t>
            </a:r>
            <a:r>
              <a:rPr lang="hu-HU" dirty="0" smtClean="0"/>
              <a:t> fájlt készít</a:t>
            </a:r>
          </a:p>
          <a:p>
            <a:pPr lvl="1"/>
            <a:r>
              <a:rPr lang="hu-HU" dirty="0" err="1" smtClean="0"/>
              <a:t>Rectify</a:t>
            </a:r>
            <a:r>
              <a:rPr lang="hu-HU" dirty="0" smtClean="0"/>
              <a:t>…: </a:t>
            </a:r>
            <a:r>
              <a:rPr lang="hu-HU" dirty="0" err="1" smtClean="0"/>
              <a:t>georeferált</a:t>
            </a:r>
            <a:r>
              <a:rPr lang="hu-HU" dirty="0" smtClean="0"/>
              <a:t> térinformatikai </a:t>
            </a:r>
            <a:r>
              <a:rPr lang="hu-HU" dirty="0" err="1" smtClean="0"/>
              <a:t>raszterfájlt</a:t>
            </a:r>
            <a:r>
              <a:rPr lang="hu-HU" dirty="0" smtClean="0"/>
              <a:t> készít</a:t>
            </a:r>
          </a:p>
          <a:p>
            <a:r>
              <a:rPr lang="hu-HU" dirty="0" err="1" smtClean="0"/>
              <a:t>raszterfájl</a:t>
            </a:r>
            <a:r>
              <a:rPr lang="hu-HU" dirty="0" smtClean="0"/>
              <a:t> mentésekor megadható</a:t>
            </a:r>
          </a:p>
          <a:p>
            <a:pPr lvl="1"/>
            <a:r>
              <a:rPr lang="hu-HU" dirty="0" smtClean="0"/>
              <a:t>cellaméret</a:t>
            </a:r>
          </a:p>
          <a:p>
            <a:pPr lvl="1"/>
            <a:r>
              <a:rPr lang="hu-HU" dirty="0" smtClean="0"/>
              <a:t>ismeretlen/hiányzó érték kódolása</a:t>
            </a:r>
          </a:p>
          <a:p>
            <a:pPr lvl="1"/>
            <a:r>
              <a:rPr lang="hu-HU" dirty="0" err="1" smtClean="0"/>
              <a:t>újramintavételezési</a:t>
            </a:r>
            <a:r>
              <a:rPr lang="hu-HU" dirty="0" smtClean="0"/>
              <a:t> módszer</a:t>
            </a:r>
          </a:p>
          <a:p>
            <a:pPr lvl="1"/>
            <a:r>
              <a:rPr lang="hu-HU" dirty="0" smtClean="0"/>
              <a:t>mentés helye</a:t>
            </a:r>
          </a:p>
          <a:p>
            <a:pPr lvl="1"/>
            <a:r>
              <a:rPr lang="hu-HU" dirty="0" smtClean="0"/>
              <a:t>fájlnév és fájlformátum (jellemzően </a:t>
            </a:r>
            <a:r>
              <a:rPr lang="hu-HU" dirty="0" err="1" smtClean="0"/>
              <a:t>geoTiff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tömörítési módszer és tömörítés mértéke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1600" y="689883"/>
            <a:ext cx="1770742" cy="23803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592" y="3214688"/>
            <a:ext cx="4095750" cy="29622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541627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Véglegesítés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két lehetőség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Update </a:t>
            </a:r>
            <a:r>
              <a:rPr lang="hu-HU" dirty="0" err="1" smtClean="0">
                <a:solidFill>
                  <a:srgbClr val="FF0000"/>
                </a:solidFill>
              </a:rPr>
              <a:t>Georeferencing</a:t>
            </a:r>
            <a:r>
              <a:rPr lang="hu-HU" dirty="0" smtClean="0">
                <a:solidFill>
                  <a:srgbClr val="FF0000"/>
                </a:solidFill>
              </a:rPr>
              <a:t>: </a:t>
            </a:r>
            <a:r>
              <a:rPr lang="hu-HU" dirty="0" err="1" smtClean="0">
                <a:solidFill>
                  <a:srgbClr val="FF0000"/>
                </a:solidFill>
              </a:rPr>
              <a:t>world</a:t>
            </a:r>
            <a:r>
              <a:rPr lang="hu-HU" dirty="0" smtClean="0">
                <a:solidFill>
                  <a:srgbClr val="FF0000"/>
                </a:solidFill>
              </a:rPr>
              <a:t> fájlt készít</a:t>
            </a:r>
          </a:p>
          <a:p>
            <a:pPr lvl="1"/>
            <a:r>
              <a:rPr lang="hu-HU" dirty="0" err="1" smtClean="0"/>
              <a:t>Rectify</a:t>
            </a:r>
            <a:r>
              <a:rPr lang="hu-HU" dirty="0" smtClean="0"/>
              <a:t>…: </a:t>
            </a:r>
            <a:r>
              <a:rPr lang="hu-HU" dirty="0" err="1" smtClean="0"/>
              <a:t>georeferált</a:t>
            </a:r>
            <a:r>
              <a:rPr lang="hu-HU" dirty="0" smtClean="0"/>
              <a:t> térinformatikai </a:t>
            </a:r>
            <a:r>
              <a:rPr lang="hu-HU" dirty="0" err="1" smtClean="0"/>
              <a:t>raszterfájlt</a:t>
            </a:r>
            <a:r>
              <a:rPr lang="hu-HU" dirty="0" smtClean="0"/>
              <a:t> készít</a:t>
            </a:r>
          </a:p>
          <a:p>
            <a:r>
              <a:rPr lang="hu-HU" dirty="0" err="1" smtClean="0"/>
              <a:t>raszterfájl</a:t>
            </a:r>
            <a:r>
              <a:rPr lang="hu-HU" dirty="0" smtClean="0"/>
              <a:t> mentésekor megadható</a:t>
            </a:r>
          </a:p>
          <a:p>
            <a:pPr lvl="1"/>
            <a:r>
              <a:rPr lang="hu-HU" dirty="0" smtClean="0"/>
              <a:t>cellaméret</a:t>
            </a:r>
          </a:p>
          <a:p>
            <a:pPr lvl="1"/>
            <a:r>
              <a:rPr lang="hu-HU" dirty="0" smtClean="0"/>
              <a:t>ismeretlen/hiányzó érték kódolása</a:t>
            </a:r>
          </a:p>
          <a:p>
            <a:pPr lvl="1"/>
            <a:r>
              <a:rPr lang="hu-HU" dirty="0" err="1" smtClean="0"/>
              <a:t>újramintavételezési</a:t>
            </a:r>
            <a:r>
              <a:rPr lang="hu-HU" dirty="0" smtClean="0"/>
              <a:t> módszer</a:t>
            </a:r>
          </a:p>
          <a:p>
            <a:pPr lvl="1"/>
            <a:r>
              <a:rPr lang="hu-HU" dirty="0" smtClean="0"/>
              <a:t>mentés helye</a:t>
            </a:r>
          </a:p>
          <a:p>
            <a:pPr lvl="1"/>
            <a:r>
              <a:rPr lang="hu-HU" dirty="0" smtClean="0"/>
              <a:t>fájlnév és fájlformátum (jellemzően </a:t>
            </a:r>
            <a:r>
              <a:rPr lang="hu-HU" dirty="0" err="1" smtClean="0"/>
              <a:t>geoTiff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tömörítési módszer és tömörítés mértéke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1600" y="689883"/>
            <a:ext cx="1770742" cy="23803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592" y="3214688"/>
            <a:ext cx="4095750" cy="29622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églalap 6"/>
          <p:cNvSpPr/>
          <p:nvPr/>
        </p:nvSpPr>
        <p:spPr>
          <a:xfrm flipH="1">
            <a:off x="10493828" y="870859"/>
            <a:ext cx="1306285" cy="23358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5007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Véglegesítés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két lehetőség</a:t>
            </a:r>
          </a:p>
          <a:p>
            <a:pPr lvl="1"/>
            <a:r>
              <a:rPr lang="hu-HU" dirty="0"/>
              <a:t>Update </a:t>
            </a:r>
            <a:r>
              <a:rPr lang="hu-HU" dirty="0" err="1"/>
              <a:t>Georeferencing</a:t>
            </a:r>
            <a:r>
              <a:rPr lang="hu-HU" dirty="0"/>
              <a:t>: </a:t>
            </a:r>
            <a:r>
              <a:rPr lang="hu-HU" dirty="0" err="1"/>
              <a:t>world</a:t>
            </a:r>
            <a:r>
              <a:rPr lang="hu-HU" dirty="0"/>
              <a:t> fájlt készít</a:t>
            </a:r>
          </a:p>
          <a:p>
            <a:pPr lvl="1"/>
            <a:r>
              <a:rPr lang="hu-HU" dirty="0" err="1" smtClean="0">
                <a:solidFill>
                  <a:srgbClr val="FF0000"/>
                </a:solidFill>
              </a:rPr>
              <a:t>Rectify</a:t>
            </a:r>
            <a:r>
              <a:rPr lang="hu-HU" dirty="0" smtClean="0">
                <a:solidFill>
                  <a:srgbClr val="FF0000"/>
                </a:solidFill>
              </a:rPr>
              <a:t>…: </a:t>
            </a:r>
            <a:r>
              <a:rPr lang="hu-HU" dirty="0" err="1" smtClean="0">
                <a:solidFill>
                  <a:srgbClr val="FF0000"/>
                </a:solidFill>
              </a:rPr>
              <a:t>georeferált</a:t>
            </a:r>
            <a:r>
              <a:rPr lang="hu-HU" dirty="0" smtClean="0">
                <a:solidFill>
                  <a:srgbClr val="FF0000"/>
                </a:solidFill>
              </a:rPr>
              <a:t> térinformatikai </a:t>
            </a:r>
            <a:r>
              <a:rPr lang="hu-HU" dirty="0" err="1" smtClean="0">
                <a:solidFill>
                  <a:srgbClr val="FF0000"/>
                </a:solidFill>
              </a:rPr>
              <a:t>raszterfájlt</a:t>
            </a:r>
            <a:r>
              <a:rPr lang="hu-HU" dirty="0" smtClean="0">
                <a:solidFill>
                  <a:srgbClr val="FF0000"/>
                </a:solidFill>
              </a:rPr>
              <a:t> készít</a:t>
            </a:r>
          </a:p>
          <a:p>
            <a:r>
              <a:rPr lang="hu-HU" dirty="0" err="1" smtClean="0"/>
              <a:t>raszterfájl</a:t>
            </a:r>
            <a:r>
              <a:rPr lang="hu-HU" dirty="0" smtClean="0"/>
              <a:t> mentésekor megadható</a:t>
            </a:r>
          </a:p>
          <a:p>
            <a:pPr lvl="1"/>
            <a:r>
              <a:rPr lang="hu-HU" dirty="0" smtClean="0"/>
              <a:t>cellaméret</a:t>
            </a:r>
          </a:p>
          <a:p>
            <a:pPr lvl="1"/>
            <a:r>
              <a:rPr lang="hu-HU" dirty="0" smtClean="0"/>
              <a:t>ismeretlen/hiányzó érték kódolása</a:t>
            </a:r>
          </a:p>
          <a:p>
            <a:pPr lvl="1"/>
            <a:r>
              <a:rPr lang="hu-HU" dirty="0" err="1" smtClean="0"/>
              <a:t>újramintavételezési</a:t>
            </a:r>
            <a:r>
              <a:rPr lang="hu-HU" dirty="0" smtClean="0"/>
              <a:t> módszer</a:t>
            </a:r>
          </a:p>
          <a:p>
            <a:pPr lvl="1"/>
            <a:r>
              <a:rPr lang="hu-HU" dirty="0" smtClean="0"/>
              <a:t>mentés helye</a:t>
            </a:r>
          </a:p>
          <a:p>
            <a:pPr lvl="1"/>
            <a:r>
              <a:rPr lang="hu-HU" dirty="0" smtClean="0"/>
              <a:t>fájlnév és fájlformátum (jellemzően </a:t>
            </a:r>
            <a:r>
              <a:rPr lang="hu-HU" dirty="0" err="1" smtClean="0"/>
              <a:t>geoTiff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tömörítési módszer és tömörítés mértéke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1600" y="689883"/>
            <a:ext cx="1770742" cy="23803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592" y="3214688"/>
            <a:ext cx="4095750" cy="29622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églalap 6"/>
          <p:cNvSpPr/>
          <p:nvPr/>
        </p:nvSpPr>
        <p:spPr>
          <a:xfrm flipH="1">
            <a:off x="10493828" y="1088570"/>
            <a:ext cx="1306285" cy="23358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213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Véglegesítés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két lehetőség</a:t>
            </a:r>
          </a:p>
          <a:p>
            <a:pPr lvl="1"/>
            <a:r>
              <a:rPr lang="hu-HU" dirty="0"/>
              <a:t>Update </a:t>
            </a:r>
            <a:r>
              <a:rPr lang="hu-HU" dirty="0" err="1"/>
              <a:t>Georeferencing</a:t>
            </a:r>
            <a:r>
              <a:rPr lang="hu-HU" dirty="0"/>
              <a:t>: </a:t>
            </a:r>
            <a:r>
              <a:rPr lang="hu-HU" dirty="0" err="1"/>
              <a:t>world</a:t>
            </a:r>
            <a:r>
              <a:rPr lang="hu-HU" dirty="0"/>
              <a:t> fájlt készít</a:t>
            </a:r>
          </a:p>
          <a:p>
            <a:pPr lvl="1"/>
            <a:r>
              <a:rPr lang="hu-HU" dirty="0" err="1"/>
              <a:t>Rectify</a:t>
            </a:r>
            <a:r>
              <a:rPr lang="hu-HU" dirty="0"/>
              <a:t>…: </a:t>
            </a:r>
            <a:r>
              <a:rPr lang="hu-HU" dirty="0" err="1"/>
              <a:t>georeferált</a:t>
            </a:r>
            <a:r>
              <a:rPr lang="hu-HU" dirty="0"/>
              <a:t> térinformatikai </a:t>
            </a:r>
            <a:r>
              <a:rPr lang="hu-HU" dirty="0" err="1"/>
              <a:t>raszterfájlt</a:t>
            </a:r>
            <a:r>
              <a:rPr lang="hu-HU" dirty="0"/>
              <a:t> készít</a:t>
            </a:r>
          </a:p>
          <a:p>
            <a:r>
              <a:rPr lang="hu-HU" dirty="0" err="1" smtClean="0"/>
              <a:t>raszterfájl</a:t>
            </a:r>
            <a:r>
              <a:rPr lang="hu-HU" dirty="0" smtClean="0"/>
              <a:t> mentésekor megadható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cellaméret</a:t>
            </a:r>
          </a:p>
          <a:p>
            <a:pPr lvl="1"/>
            <a:r>
              <a:rPr lang="hu-HU" dirty="0" smtClean="0"/>
              <a:t>ismeretlen/hiányzó érték kódolása</a:t>
            </a:r>
          </a:p>
          <a:p>
            <a:pPr lvl="1"/>
            <a:r>
              <a:rPr lang="hu-HU" dirty="0" err="1" smtClean="0"/>
              <a:t>újramintavételezési</a:t>
            </a:r>
            <a:r>
              <a:rPr lang="hu-HU" dirty="0" smtClean="0"/>
              <a:t> módszer</a:t>
            </a:r>
          </a:p>
          <a:p>
            <a:pPr lvl="1"/>
            <a:r>
              <a:rPr lang="hu-HU" dirty="0" smtClean="0"/>
              <a:t>mentés helye</a:t>
            </a:r>
          </a:p>
          <a:p>
            <a:pPr lvl="1"/>
            <a:r>
              <a:rPr lang="hu-HU" dirty="0" smtClean="0"/>
              <a:t>fájlnév és fájlformátum (jellemzően </a:t>
            </a:r>
            <a:r>
              <a:rPr lang="hu-HU" dirty="0" err="1" smtClean="0"/>
              <a:t>geoTiff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tömörítési módszer és tömörítés mértéke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1600" y="689883"/>
            <a:ext cx="1770742" cy="23803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592" y="3214688"/>
            <a:ext cx="4095750" cy="29622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églalap 6"/>
          <p:cNvSpPr/>
          <p:nvPr/>
        </p:nvSpPr>
        <p:spPr>
          <a:xfrm flipH="1">
            <a:off x="8084456" y="3715658"/>
            <a:ext cx="3802743" cy="27577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236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Véglegesítés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két lehetőség</a:t>
            </a:r>
          </a:p>
          <a:p>
            <a:pPr lvl="1"/>
            <a:r>
              <a:rPr lang="hu-HU" dirty="0"/>
              <a:t>Update </a:t>
            </a:r>
            <a:r>
              <a:rPr lang="hu-HU" dirty="0" err="1"/>
              <a:t>Georeferencing</a:t>
            </a:r>
            <a:r>
              <a:rPr lang="hu-HU" dirty="0"/>
              <a:t>: </a:t>
            </a:r>
            <a:r>
              <a:rPr lang="hu-HU" dirty="0" err="1"/>
              <a:t>world</a:t>
            </a:r>
            <a:r>
              <a:rPr lang="hu-HU" dirty="0"/>
              <a:t> fájlt készít</a:t>
            </a:r>
          </a:p>
          <a:p>
            <a:pPr lvl="1"/>
            <a:r>
              <a:rPr lang="hu-HU" dirty="0" err="1"/>
              <a:t>Rectify</a:t>
            </a:r>
            <a:r>
              <a:rPr lang="hu-HU" dirty="0"/>
              <a:t>…: </a:t>
            </a:r>
            <a:r>
              <a:rPr lang="hu-HU" dirty="0" err="1"/>
              <a:t>georeferált</a:t>
            </a:r>
            <a:r>
              <a:rPr lang="hu-HU" dirty="0"/>
              <a:t> térinformatikai </a:t>
            </a:r>
            <a:r>
              <a:rPr lang="hu-HU" dirty="0" err="1"/>
              <a:t>raszterfájlt</a:t>
            </a:r>
            <a:r>
              <a:rPr lang="hu-HU" dirty="0"/>
              <a:t> készít</a:t>
            </a:r>
          </a:p>
          <a:p>
            <a:r>
              <a:rPr lang="hu-HU" dirty="0" err="1" smtClean="0"/>
              <a:t>raszterfájl</a:t>
            </a:r>
            <a:r>
              <a:rPr lang="hu-HU" dirty="0" smtClean="0"/>
              <a:t> mentésekor megadható</a:t>
            </a:r>
          </a:p>
          <a:p>
            <a:pPr lvl="1"/>
            <a:r>
              <a:rPr lang="hu-HU" dirty="0"/>
              <a:t>cellaméret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ismeretlen/hiányzó érték kódolása</a:t>
            </a:r>
          </a:p>
          <a:p>
            <a:pPr lvl="1"/>
            <a:r>
              <a:rPr lang="hu-HU" dirty="0" err="1" smtClean="0"/>
              <a:t>újramintavételezési</a:t>
            </a:r>
            <a:r>
              <a:rPr lang="hu-HU" dirty="0" smtClean="0"/>
              <a:t> módszer</a:t>
            </a:r>
          </a:p>
          <a:p>
            <a:pPr lvl="1"/>
            <a:r>
              <a:rPr lang="hu-HU" dirty="0" smtClean="0"/>
              <a:t>mentés helye</a:t>
            </a:r>
          </a:p>
          <a:p>
            <a:pPr lvl="1"/>
            <a:r>
              <a:rPr lang="hu-HU" dirty="0" smtClean="0"/>
              <a:t>fájlnév és fájlformátum (jellemzően </a:t>
            </a:r>
            <a:r>
              <a:rPr lang="hu-HU" dirty="0" err="1" smtClean="0"/>
              <a:t>geoTiff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tömörítési módszer és tömörítés mértéke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1600" y="689883"/>
            <a:ext cx="1770742" cy="23803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592" y="3214688"/>
            <a:ext cx="4095750" cy="29622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églalap 6"/>
          <p:cNvSpPr/>
          <p:nvPr/>
        </p:nvSpPr>
        <p:spPr>
          <a:xfrm flipH="1">
            <a:off x="8084456" y="4020456"/>
            <a:ext cx="3802743" cy="27577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067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Véglegesítés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két lehetőség</a:t>
            </a:r>
          </a:p>
          <a:p>
            <a:pPr lvl="1"/>
            <a:r>
              <a:rPr lang="hu-HU" dirty="0"/>
              <a:t>Update </a:t>
            </a:r>
            <a:r>
              <a:rPr lang="hu-HU" dirty="0" err="1"/>
              <a:t>Georeferencing</a:t>
            </a:r>
            <a:r>
              <a:rPr lang="hu-HU" dirty="0"/>
              <a:t>: </a:t>
            </a:r>
            <a:r>
              <a:rPr lang="hu-HU" dirty="0" err="1"/>
              <a:t>world</a:t>
            </a:r>
            <a:r>
              <a:rPr lang="hu-HU" dirty="0"/>
              <a:t> fájlt készít</a:t>
            </a:r>
          </a:p>
          <a:p>
            <a:pPr lvl="1"/>
            <a:r>
              <a:rPr lang="hu-HU" dirty="0" err="1"/>
              <a:t>Rectify</a:t>
            </a:r>
            <a:r>
              <a:rPr lang="hu-HU" dirty="0"/>
              <a:t>…: </a:t>
            </a:r>
            <a:r>
              <a:rPr lang="hu-HU" dirty="0" err="1"/>
              <a:t>georeferált</a:t>
            </a:r>
            <a:r>
              <a:rPr lang="hu-HU" dirty="0"/>
              <a:t> térinformatikai </a:t>
            </a:r>
            <a:r>
              <a:rPr lang="hu-HU" dirty="0" err="1"/>
              <a:t>raszterfájlt</a:t>
            </a:r>
            <a:r>
              <a:rPr lang="hu-HU" dirty="0"/>
              <a:t> készít</a:t>
            </a:r>
          </a:p>
          <a:p>
            <a:r>
              <a:rPr lang="hu-HU" dirty="0" err="1" smtClean="0"/>
              <a:t>raszterfájl</a:t>
            </a:r>
            <a:r>
              <a:rPr lang="hu-HU" dirty="0" smtClean="0"/>
              <a:t> mentésekor megadható</a:t>
            </a:r>
          </a:p>
          <a:p>
            <a:pPr lvl="1"/>
            <a:r>
              <a:rPr lang="hu-HU" dirty="0"/>
              <a:t>cellaméret</a:t>
            </a:r>
          </a:p>
          <a:p>
            <a:pPr lvl="1"/>
            <a:r>
              <a:rPr lang="hu-HU" dirty="0"/>
              <a:t>ismeretlen/hiányzó érték kódolása</a:t>
            </a:r>
            <a:endParaRPr lang="hu-HU" dirty="0" smtClean="0">
              <a:solidFill>
                <a:srgbClr val="FF0000"/>
              </a:solidFill>
            </a:endParaRPr>
          </a:p>
          <a:p>
            <a:pPr lvl="1"/>
            <a:r>
              <a:rPr lang="hu-HU" dirty="0" err="1" smtClean="0">
                <a:solidFill>
                  <a:srgbClr val="FF0000"/>
                </a:solidFill>
              </a:rPr>
              <a:t>újramintavételezési</a:t>
            </a:r>
            <a:r>
              <a:rPr lang="hu-HU" dirty="0" smtClean="0">
                <a:solidFill>
                  <a:srgbClr val="FF0000"/>
                </a:solidFill>
              </a:rPr>
              <a:t> módszer</a:t>
            </a:r>
          </a:p>
          <a:p>
            <a:pPr lvl="1"/>
            <a:r>
              <a:rPr lang="hu-HU" dirty="0" smtClean="0"/>
              <a:t>mentés helye</a:t>
            </a:r>
          </a:p>
          <a:p>
            <a:pPr lvl="1"/>
            <a:r>
              <a:rPr lang="hu-HU" dirty="0" smtClean="0"/>
              <a:t>fájlnév és fájlformátum (jellemzően </a:t>
            </a:r>
            <a:r>
              <a:rPr lang="hu-HU" dirty="0" err="1" smtClean="0"/>
              <a:t>geoTiff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tömörítési módszer és tömörítés mértéke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1600" y="689883"/>
            <a:ext cx="1770742" cy="23803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592" y="3214688"/>
            <a:ext cx="4095750" cy="29622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églalap 6"/>
          <p:cNvSpPr/>
          <p:nvPr/>
        </p:nvSpPr>
        <p:spPr>
          <a:xfrm flipH="1">
            <a:off x="8084456" y="4339770"/>
            <a:ext cx="3802743" cy="27577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71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Véglegesítés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két lehetőség</a:t>
            </a:r>
          </a:p>
          <a:p>
            <a:pPr lvl="1"/>
            <a:r>
              <a:rPr lang="hu-HU" dirty="0"/>
              <a:t>Update </a:t>
            </a:r>
            <a:r>
              <a:rPr lang="hu-HU" dirty="0" err="1"/>
              <a:t>Georeferencing</a:t>
            </a:r>
            <a:r>
              <a:rPr lang="hu-HU" dirty="0"/>
              <a:t>: </a:t>
            </a:r>
            <a:r>
              <a:rPr lang="hu-HU" dirty="0" err="1"/>
              <a:t>world</a:t>
            </a:r>
            <a:r>
              <a:rPr lang="hu-HU" dirty="0"/>
              <a:t> fájlt készít</a:t>
            </a:r>
          </a:p>
          <a:p>
            <a:pPr lvl="1"/>
            <a:r>
              <a:rPr lang="hu-HU" dirty="0" err="1"/>
              <a:t>Rectify</a:t>
            </a:r>
            <a:r>
              <a:rPr lang="hu-HU" dirty="0"/>
              <a:t>…: </a:t>
            </a:r>
            <a:r>
              <a:rPr lang="hu-HU" dirty="0" err="1"/>
              <a:t>georeferált</a:t>
            </a:r>
            <a:r>
              <a:rPr lang="hu-HU" dirty="0"/>
              <a:t> térinformatikai </a:t>
            </a:r>
            <a:r>
              <a:rPr lang="hu-HU" dirty="0" err="1"/>
              <a:t>raszterfájlt</a:t>
            </a:r>
            <a:r>
              <a:rPr lang="hu-HU" dirty="0"/>
              <a:t> készít</a:t>
            </a:r>
          </a:p>
          <a:p>
            <a:r>
              <a:rPr lang="hu-HU" dirty="0" err="1" smtClean="0"/>
              <a:t>raszterfájl</a:t>
            </a:r>
            <a:r>
              <a:rPr lang="hu-HU" dirty="0" smtClean="0"/>
              <a:t> mentésekor megadható</a:t>
            </a:r>
          </a:p>
          <a:p>
            <a:pPr lvl="1"/>
            <a:r>
              <a:rPr lang="hu-HU" dirty="0"/>
              <a:t>cellaméret</a:t>
            </a:r>
          </a:p>
          <a:p>
            <a:pPr lvl="1"/>
            <a:r>
              <a:rPr lang="hu-HU" dirty="0"/>
              <a:t>ismeretlen/hiányzó érték kódolása</a:t>
            </a:r>
            <a:endParaRPr lang="hu-HU" dirty="0" smtClean="0">
              <a:solidFill>
                <a:srgbClr val="FF0000"/>
              </a:solidFill>
            </a:endParaRPr>
          </a:p>
          <a:p>
            <a:pPr lvl="1"/>
            <a:r>
              <a:rPr lang="hu-HU" dirty="0" err="1"/>
              <a:t>újramintavételezési</a:t>
            </a:r>
            <a:r>
              <a:rPr lang="hu-HU" dirty="0"/>
              <a:t> módszer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mentés helye</a:t>
            </a:r>
          </a:p>
          <a:p>
            <a:pPr lvl="1"/>
            <a:r>
              <a:rPr lang="hu-HU" dirty="0" smtClean="0"/>
              <a:t>fájlnév és fájlformátum (jellemzően </a:t>
            </a:r>
            <a:r>
              <a:rPr lang="hu-HU" dirty="0" err="1" smtClean="0"/>
              <a:t>geoTiff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tömörítési módszer és tömörítés mértéke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1600" y="689883"/>
            <a:ext cx="1770742" cy="23803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592" y="3214688"/>
            <a:ext cx="4095750" cy="29622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églalap 6"/>
          <p:cNvSpPr/>
          <p:nvPr/>
        </p:nvSpPr>
        <p:spPr>
          <a:xfrm flipH="1">
            <a:off x="8084456" y="4688111"/>
            <a:ext cx="3802743" cy="27577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366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Véglegesítés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két lehetőség</a:t>
            </a:r>
          </a:p>
          <a:p>
            <a:pPr lvl="1"/>
            <a:r>
              <a:rPr lang="hu-HU" dirty="0"/>
              <a:t>Update </a:t>
            </a:r>
            <a:r>
              <a:rPr lang="hu-HU" dirty="0" err="1"/>
              <a:t>Georeferencing</a:t>
            </a:r>
            <a:r>
              <a:rPr lang="hu-HU" dirty="0"/>
              <a:t>: </a:t>
            </a:r>
            <a:r>
              <a:rPr lang="hu-HU" dirty="0" err="1"/>
              <a:t>world</a:t>
            </a:r>
            <a:r>
              <a:rPr lang="hu-HU" dirty="0"/>
              <a:t> fájlt készít</a:t>
            </a:r>
          </a:p>
          <a:p>
            <a:pPr lvl="1"/>
            <a:r>
              <a:rPr lang="hu-HU" dirty="0" err="1"/>
              <a:t>Rectify</a:t>
            </a:r>
            <a:r>
              <a:rPr lang="hu-HU" dirty="0"/>
              <a:t>…: </a:t>
            </a:r>
            <a:r>
              <a:rPr lang="hu-HU" dirty="0" err="1"/>
              <a:t>georeferált</a:t>
            </a:r>
            <a:r>
              <a:rPr lang="hu-HU" dirty="0"/>
              <a:t> térinformatikai </a:t>
            </a:r>
            <a:r>
              <a:rPr lang="hu-HU" dirty="0" err="1"/>
              <a:t>raszterfájlt</a:t>
            </a:r>
            <a:r>
              <a:rPr lang="hu-HU" dirty="0"/>
              <a:t> készít</a:t>
            </a:r>
          </a:p>
          <a:p>
            <a:r>
              <a:rPr lang="hu-HU" dirty="0" err="1" smtClean="0"/>
              <a:t>raszterfájl</a:t>
            </a:r>
            <a:r>
              <a:rPr lang="hu-HU" dirty="0" smtClean="0"/>
              <a:t> mentésekor megadható</a:t>
            </a:r>
          </a:p>
          <a:p>
            <a:pPr lvl="1"/>
            <a:r>
              <a:rPr lang="hu-HU" dirty="0"/>
              <a:t>cellaméret</a:t>
            </a:r>
          </a:p>
          <a:p>
            <a:pPr lvl="1"/>
            <a:r>
              <a:rPr lang="hu-HU" dirty="0"/>
              <a:t>ismeretlen/hiányzó érték kódolása</a:t>
            </a:r>
            <a:endParaRPr lang="hu-HU" dirty="0" smtClean="0">
              <a:solidFill>
                <a:srgbClr val="FF0000"/>
              </a:solidFill>
            </a:endParaRPr>
          </a:p>
          <a:p>
            <a:pPr lvl="1"/>
            <a:r>
              <a:rPr lang="hu-HU" dirty="0" err="1"/>
              <a:t>újramintavételezési</a:t>
            </a:r>
            <a:r>
              <a:rPr lang="hu-HU" dirty="0"/>
              <a:t> módszer</a:t>
            </a:r>
          </a:p>
          <a:p>
            <a:pPr lvl="1"/>
            <a:r>
              <a:rPr lang="hu-HU" dirty="0"/>
              <a:t>mentés helye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fájlnév és fájlformátum (jellemzően </a:t>
            </a:r>
            <a:r>
              <a:rPr lang="hu-HU" dirty="0" err="1">
                <a:solidFill>
                  <a:srgbClr val="FF0000"/>
                </a:solidFill>
              </a:rPr>
              <a:t>geoTiff</a:t>
            </a:r>
            <a:r>
              <a:rPr lang="hu-HU" dirty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hu-HU" dirty="0" smtClean="0"/>
              <a:t>tömörítési módszer és tömörítés mértéke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1600" y="689883"/>
            <a:ext cx="1770742" cy="23803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592" y="3214688"/>
            <a:ext cx="4095750" cy="29622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églalap 6"/>
          <p:cNvSpPr/>
          <p:nvPr/>
        </p:nvSpPr>
        <p:spPr>
          <a:xfrm flipH="1">
            <a:off x="8084456" y="5021940"/>
            <a:ext cx="3802743" cy="27577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07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Képfájlok és </a:t>
            </a:r>
            <a:r>
              <a:rPr lang="hu-HU" dirty="0" err="1"/>
              <a:t>raszterfájlok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képfájlok is beolvashatóak térinformatikai szoftverekbe</a:t>
            </a:r>
          </a:p>
          <a:p>
            <a:pPr lvl="1"/>
            <a:r>
              <a:rPr lang="hu-HU" dirty="0" smtClean="0"/>
              <a:t>de nem ismert a koordináta-rendszerük</a:t>
            </a:r>
          </a:p>
          <a:p>
            <a:pPr lvl="1"/>
            <a:r>
              <a:rPr lang="hu-HU" dirty="0" smtClean="0"/>
              <a:t>erre az </a:t>
            </a:r>
            <a:r>
              <a:rPr lang="hu-HU" dirty="0" err="1" smtClean="0"/>
              <a:t>ArcMap</a:t>
            </a:r>
            <a:r>
              <a:rPr lang="hu-HU" dirty="0" smtClean="0"/>
              <a:t> figyelmeztet is</a:t>
            </a:r>
          </a:p>
          <a:p>
            <a:r>
              <a:rPr lang="hu-HU" dirty="0" smtClean="0"/>
              <a:t>ezért a térbeli helyük értelmetlen</a:t>
            </a:r>
          </a:p>
          <a:p>
            <a:pPr lvl="1"/>
            <a:r>
              <a:rPr lang="hu-HU" dirty="0" smtClean="0"/>
              <a:t>a bal fölső sarkot rakja az origóba</a:t>
            </a:r>
          </a:p>
          <a:p>
            <a:pPr lvl="1"/>
            <a:r>
              <a:rPr lang="hu-HU" dirty="0" smtClean="0"/>
              <a:t>1 pixel = 1 térbeli egység</a:t>
            </a:r>
          </a:p>
          <a:p>
            <a:pPr lvl="1"/>
            <a:r>
              <a:rPr lang="hu-HU" dirty="0" smtClean="0"/>
              <a:t>a projekt vetületét az elsőként beolvasott fájl alapján találja ki</a:t>
            </a:r>
          </a:p>
          <a:p>
            <a:pPr lvl="1"/>
            <a:r>
              <a:rPr lang="hu-HU" dirty="0" smtClean="0"/>
              <a:t>a koordinátáknak köze sincs az </a:t>
            </a:r>
            <a:r>
              <a:rPr lang="hu-HU" dirty="0" err="1" smtClean="0"/>
              <a:t>EOV-hoz</a:t>
            </a:r>
            <a:r>
              <a:rPr lang="hu-HU" dirty="0" smtClean="0"/>
              <a:t> (pl. negatív értékek)</a:t>
            </a:r>
          </a:p>
          <a:p>
            <a:r>
              <a:rPr lang="hu-HU" dirty="0" smtClean="0"/>
              <a:t>DEMO</a:t>
            </a:r>
          </a:p>
          <a:p>
            <a:pPr lvl="1"/>
            <a:r>
              <a:rPr lang="hu-HU" dirty="0"/>
              <a:t>húzzunk be a </a:t>
            </a:r>
            <a:r>
              <a:rPr lang="hu-HU" dirty="0" smtClean="0"/>
              <a:t>bp-eov65-144.jpg-t</a:t>
            </a:r>
          </a:p>
          <a:p>
            <a:pPr lvl="1"/>
            <a:r>
              <a:rPr lang="hu-HU" dirty="0" err="1" smtClean="0"/>
              <a:t>zoomoljunk</a:t>
            </a:r>
            <a:r>
              <a:rPr lang="hu-HU" dirty="0" smtClean="0"/>
              <a:t> bele a pixelek léptékére</a:t>
            </a:r>
          </a:p>
          <a:p>
            <a:pPr lvl="1"/>
            <a:r>
              <a:rPr lang="hu-HU" dirty="0" smtClean="0"/>
              <a:t>figyeljük meg a koordináták változását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890" y="1333104"/>
            <a:ext cx="3176097" cy="20966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5889" y="3565922"/>
            <a:ext cx="3176097" cy="3031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08472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Véglegesítés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két lehetőség</a:t>
            </a:r>
          </a:p>
          <a:p>
            <a:pPr lvl="1"/>
            <a:r>
              <a:rPr lang="hu-HU" dirty="0"/>
              <a:t>Update </a:t>
            </a:r>
            <a:r>
              <a:rPr lang="hu-HU" dirty="0" err="1"/>
              <a:t>Georeferencing</a:t>
            </a:r>
            <a:r>
              <a:rPr lang="hu-HU" dirty="0"/>
              <a:t>: </a:t>
            </a:r>
            <a:r>
              <a:rPr lang="hu-HU" dirty="0" err="1"/>
              <a:t>world</a:t>
            </a:r>
            <a:r>
              <a:rPr lang="hu-HU" dirty="0"/>
              <a:t> fájlt készít</a:t>
            </a:r>
          </a:p>
          <a:p>
            <a:pPr lvl="1"/>
            <a:r>
              <a:rPr lang="hu-HU" dirty="0" err="1"/>
              <a:t>Rectify</a:t>
            </a:r>
            <a:r>
              <a:rPr lang="hu-HU" dirty="0"/>
              <a:t>…: </a:t>
            </a:r>
            <a:r>
              <a:rPr lang="hu-HU" dirty="0" err="1"/>
              <a:t>georeferált</a:t>
            </a:r>
            <a:r>
              <a:rPr lang="hu-HU" dirty="0"/>
              <a:t> térinformatikai </a:t>
            </a:r>
            <a:r>
              <a:rPr lang="hu-HU" dirty="0" err="1"/>
              <a:t>raszterfájlt</a:t>
            </a:r>
            <a:r>
              <a:rPr lang="hu-HU" dirty="0"/>
              <a:t> készít</a:t>
            </a:r>
          </a:p>
          <a:p>
            <a:r>
              <a:rPr lang="hu-HU" dirty="0" err="1" smtClean="0"/>
              <a:t>raszterfájl</a:t>
            </a:r>
            <a:r>
              <a:rPr lang="hu-HU" dirty="0" smtClean="0"/>
              <a:t> mentésekor megadható</a:t>
            </a:r>
          </a:p>
          <a:p>
            <a:pPr lvl="1"/>
            <a:r>
              <a:rPr lang="hu-HU" dirty="0"/>
              <a:t>cellaméret</a:t>
            </a:r>
          </a:p>
          <a:p>
            <a:pPr lvl="1"/>
            <a:r>
              <a:rPr lang="hu-HU" dirty="0"/>
              <a:t>ismeretlen/hiányzó érték kódolása</a:t>
            </a:r>
            <a:endParaRPr lang="hu-HU" dirty="0" smtClean="0">
              <a:solidFill>
                <a:srgbClr val="FF0000"/>
              </a:solidFill>
            </a:endParaRPr>
          </a:p>
          <a:p>
            <a:pPr lvl="1"/>
            <a:r>
              <a:rPr lang="hu-HU" dirty="0" err="1"/>
              <a:t>újramintavételezési</a:t>
            </a:r>
            <a:r>
              <a:rPr lang="hu-HU" dirty="0"/>
              <a:t> módszer</a:t>
            </a:r>
          </a:p>
          <a:p>
            <a:pPr lvl="1"/>
            <a:r>
              <a:rPr lang="hu-HU" dirty="0"/>
              <a:t>mentés helye</a:t>
            </a:r>
          </a:p>
          <a:p>
            <a:pPr lvl="1"/>
            <a:r>
              <a:rPr lang="hu-HU" dirty="0"/>
              <a:t>fájlnév és fájlformátum (jellemzően </a:t>
            </a:r>
            <a:r>
              <a:rPr lang="hu-HU" dirty="0" err="1"/>
              <a:t>geoTiff</a:t>
            </a:r>
            <a:r>
              <a:rPr lang="hu-HU" dirty="0"/>
              <a:t>)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tömörítési módszer és tömörítés mértéke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1600" y="689883"/>
            <a:ext cx="1770742" cy="23803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592" y="3214688"/>
            <a:ext cx="4095750" cy="29622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églalap 6"/>
          <p:cNvSpPr/>
          <p:nvPr/>
        </p:nvSpPr>
        <p:spPr>
          <a:xfrm flipH="1">
            <a:off x="8084456" y="5399310"/>
            <a:ext cx="3802743" cy="27577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79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Véglegesítés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optimális felbontás</a:t>
            </a:r>
          </a:p>
          <a:p>
            <a:pPr lvl="1"/>
            <a:r>
              <a:rPr lang="hu-HU" dirty="0" smtClean="0"/>
              <a:t>1 pixel hány méter legyen a terepen?</a:t>
            </a:r>
          </a:p>
          <a:p>
            <a:pPr lvl="1"/>
            <a:r>
              <a:rPr lang="hu-HU" dirty="0" smtClean="0"/>
              <a:t>jellemzően kerek értéket adunk meg</a:t>
            </a:r>
          </a:p>
          <a:p>
            <a:pPr lvl="1"/>
            <a:r>
              <a:rPr lang="hu-HU" dirty="0" smtClean="0"/>
              <a:t>a </a:t>
            </a:r>
            <a:r>
              <a:rPr lang="hu-HU" dirty="0" err="1" smtClean="0"/>
              <a:t>reziduálisok</a:t>
            </a:r>
            <a:r>
              <a:rPr lang="hu-HU" dirty="0" smtClean="0"/>
              <a:t> nagyságrendjében</a:t>
            </a:r>
          </a:p>
          <a:p>
            <a:pPr lvl="1"/>
            <a:r>
              <a:rPr lang="hu-HU" dirty="0" smtClean="0"/>
              <a:t>az érték legyen nagyobb az </a:t>
            </a:r>
            <a:r>
              <a:rPr lang="hu-HU" dirty="0" err="1" smtClean="0"/>
              <a:t>ArcMap</a:t>
            </a:r>
            <a:r>
              <a:rPr lang="hu-HU" dirty="0" smtClean="0"/>
              <a:t> által javasoltnál</a:t>
            </a:r>
          </a:p>
          <a:p>
            <a:pPr lvl="1"/>
            <a:r>
              <a:rPr lang="hu-HU" dirty="0" smtClean="0"/>
              <a:t>ha kisebb értéket adunk meg, akkor csak interpolál (valódi információtartalom nem növekszik)</a:t>
            </a:r>
          </a:p>
          <a:p>
            <a:r>
              <a:rPr lang="hu-HU" dirty="0" err="1" smtClean="0"/>
              <a:t>újramintavételezés</a:t>
            </a:r>
            <a:endParaRPr lang="hu-HU" dirty="0" smtClean="0"/>
          </a:p>
          <a:p>
            <a:pPr lvl="1"/>
            <a:r>
              <a:rPr lang="hu-HU" dirty="0" smtClean="0"/>
              <a:t>új cellaértéket kell számolni</a:t>
            </a:r>
          </a:p>
          <a:p>
            <a:pPr lvl="1"/>
            <a:r>
              <a:rPr lang="hu-HU" dirty="0" smtClean="0"/>
              <a:t>ez interpolációval történik</a:t>
            </a:r>
          </a:p>
          <a:p>
            <a:pPr lvl="1"/>
            <a:r>
              <a:rPr lang="hu-HU" dirty="0" smtClean="0"/>
              <a:t>három lehetőség: legközelebbi szomszéd, </a:t>
            </a:r>
            <a:r>
              <a:rPr lang="hu-HU" dirty="0" err="1" smtClean="0"/>
              <a:t>bilineáris</a:t>
            </a:r>
            <a:r>
              <a:rPr lang="hu-HU" dirty="0" smtClean="0"/>
              <a:t> interpoláció, köbös interpoláció</a:t>
            </a:r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2302" y="4049486"/>
            <a:ext cx="4094555" cy="9724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253312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Véglegesítés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legközelebbi szomszéd</a:t>
            </a:r>
          </a:p>
          <a:p>
            <a:pPr lvl="1"/>
            <a:r>
              <a:rPr lang="hu-HU" dirty="0" smtClean="0"/>
              <a:t>leggyorsabb módszer</a:t>
            </a:r>
          </a:p>
          <a:p>
            <a:pPr lvl="1"/>
            <a:r>
              <a:rPr lang="hu-HU" dirty="0" smtClean="0"/>
              <a:t>legközelebbi pixel értékét átmásolja (igazából nem is interpolál)</a:t>
            </a:r>
          </a:p>
          <a:p>
            <a:pPr lvl="1"/>
            <a:r>
              <a:rPr lang="hu-HU" dirty="0" smtClean="0"/>
              <a:t>általában elégséges</a:t>
            </a:r>
          </a:p>
          <a:p>
            <a:pPr lvl="1"/>
            <a:r>
              <a:rPr lang="hu-HU" dirty="0" smtClean="0"/>
              <a:t>kategorikus adatok esetén csak ezt szabad használni</a:t>
            </a:r>
          </a:p>
          <a:p>
            <a:pPr lvl="1"/>
            <a:r>
              <a:rPr lang="hu-HU" dirty="0" smtClean="0"/>
              <a:t>de folytonos jellegű adatoknál is használható</a:t>
            </a:r>
          </a:p>
          <a:p>
            <a:r>
              <a:rPr lang="hu-HU" dirty="0" err="1" smtClean="0"/>
              <a:t>bilineáris</a:t>
            </a:r>
            <a:r>
              <a:rPr lang="hu-HU" dirty="0" smtClean="0"/>
              <a:t> és köbös interpoláció</a:t>
            </a:r>
          </a:p>
          <a:p>
            <a:pPr lvl="1"/>
            <a:r>
              <a:rPr lang="hu-HU" dirty="0" smtClean="0"/>
              <a:t>a közeli cellák értékét figyelembe véve súlyozott átlagot számolnak (színcsatornánként)</a:t>
            </a:r>
          </a:p>
          <a:p>
            <a:pPr lvl="1"/>
            <a:r>
              <a:rPr lang="hu-HU" dirty="0" smtClean="0"/>
              <a:t>simítanak/elkennek</a:t>
            </a:r>
          </a:p>
          <a:p>
            <a:pPr lvl="1"/>
            <a:r>
              <a:rPr lang="hu-HU" dirty="0" smtClean="0"/>
              <a:t>csak folytonos adatoknál használható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202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Véglegesítés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tömörítés</a:t>
            </a:r>
          </a:p>
          <a:p>
            <a:pPr lvl="1"/>
            <a:r>
              <a:rPr lang="hu-HU" dirty="0" smtClean="0"/>
              <a:t>a </a:t>
            </a:r>
            <a:r>
              <a:rPr lang="hu-HU" dirty="0" err="1" smtClean="0"/>
              <a:t>raszterfájlok</a:t>
            </a:r>
            <a:r>
              <a:rPr lang="hu-HU" dirty="0" smtClean="0"/>
              <a:t> iszonyatosan nagyok tudnak lenni</a:t>
            </a:r>
          </a:p>
          <a:p>
            <a:pPr lvl="1"/>
            <a:r>
              <a:rPr lang="hu-HU" dirty="0" smtClean="0"/>
              <a:t>érdemes tömöríteni őket</a:t>
            </a:r>
          </a:p>
          <a:p>
            <a:pPr lvl="1"/>
            <a:r>
              <a:rPr lang="hu-HU" dirty="0" smtClean="0"/>
              <a:t>veszteséges </a:t>
            </a:r>
            <a:r>
              <a:rPr lang="hu-HU" dirty="0" smtClean="0">
                <a:sym typeface="Wingdings" panose="05000000000000000000" pitchFamily="2" charset="2"/>
              </a:rPr>
              <a:t> veszteségmentes módszerek</a:t>
            </a:r>
            <a:endParaRPr lang="hu-HU" dirty="0" smtClean="0"/>
          </a:p>
          <a:p>
            <a:r>
              <a:rPr lang="hu-HU" dirty="0" smtClean="0"/>
              <a:t>DEMO</a:t>
            </a:r>
          </a:p>
          <a:p>
            <a:pPr lvl="1"/>
            <a:r>
              <a:rPr lang="hu-HU" dirty="0" smtClean="0"/>
              <a:t>mentsük </a:t>
            </a:r>
            <a:r>
              <a:rPr lang="hu-HU" dirty="0" err="1" smtClean="0"/>
              <a:t>geoTiffként</a:t>
            </a:r>
            <a:r>
              <a:rPr lang="hu-HU" dirty="0" smtClean="0"/>
              <a:t>, 1 méteres felbontással</a:t>
            </a:r>
          </a:p>
          <a:p>
            <a:pPr lvl="1"/>
            <a:r>
              <a:rPr lang="hu-HU" dirty="0" smtClean="0"/>
              <a:t>legközelebbi szomszéd módszerével </a:t>
            </a:r>
            <a:r>
              <a:rPr lang="hu-HU" dirty="0" err="1" smtClean="0"/>
              <a:t>újramintavételezzünk</a:t>
            </a:r>
            <a:r>
              <a:rPr lang="hu-HU" dirty="0" err="1"/>
              <a:t>Véglegesítés</a:t>
            </a:r>
            <a:endParaRPr lang="hu-HU" dirty="0" smtClean="0"/>
          </a:p>
          <a:p>
            <a:pPr lvl="1"/>
            <a:r>
              <a:rPr lang="hu-HU" dirty="0" smtClean="0"/>
              <a:t>veszteségmentes (LZW) tömörítést használjunk</a:t>
            </a:r>
          </a:p>
          <a:p>
            <a:pPr lvl="1"/>
            <a:r>
              <a:rPr lang="hu-HU" dirty="0" smtClean="0"/>
              <a:t>készítsünk </a:t>
            </a:r>
            <a:r>
              <a:rPr lang="hu-HU" dirty="0" err="1" smtClean="0"/>
              <a:t>world</a:t>
            </a:r>
            <a:r>
              <a:rPr lang="hu-HU" dirty="0" smtClean="0"/>
              <a:t> fájlt is, nézzünk bele</a:t>
            </a:r>
          </a:p>
          <a:p>
            <a:pPr lvl="1"/>
            <a:r>
              <a:rPr lang="hu-HU" dirty="0" smtClean="0"/>
              <a:t>töröljük a réteget, olvassuk be a képfájlt</a:t>
            </a:r>
          </a:p>
          <a:p>
            <a:pPr lvl="1"/>
            <a:r>
              <a:rPr lang="hu-HU" dirty="0" smtClean="0"/>
              <a:t>töröljük a </a:t>
            </a:r>
            <a:r>
              <a:rPr lang="hu-HU" dirty="0" err="1" smtClean="0"/>
              <a:t>world</a:t>
            </a:r>
            <a:r>
              <a:rPr lang="hu-HU" dirty="0" smtClean="0"/>
              <a:t> fájlt, újra olvassuk be a képfájlt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269" y="4550455"/>
            <a:ext cx="4205606" cy="15020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534836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Véglegesítés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world</a:t>
            </a:r>
            <a:r>
              <a:rPr lang="hu-HU" dirty="0" smtClean="0"/>
              <a:t> fájlok szerkezete</a:t>
            </a:r>
          </a:p>
          <a:p>
            <a:pPr lvl="1"/>
            <a:r>
              <a:rPr lang="hu-HU" dirty="0" err="1" smtClean="0"/>
              <a:t>x-</a:t>
            </a:r>
            <a:r>
              <a:rPr lang="hu-HU" dirty="0" smtClean="0"/>
              <a:t> és </a:t>
            </a:r>
            <a:r>
              <a:rPr lang="hu-HU" dirty="0" err="1" smtClean="0"/>
              <a:t>y-irányú</a:t>
            </a:r>
            <a:r>
              <a:rPr lang="hu-HU" dirty="0" smtClean="0"/>
              <a:t> szorzószám</a:t>
            </a:r>
          </a:p>
          <a:p>
            <a:pPr lvl="1"/>
            <a:r>
              <a:rPr lang="hu-HU" dirty="0" smtClean="0"/>
              <a:t>forgatás paraméterei (jellemzően közel-0 értékek)</a:t>
            </a:r>
          </a:p>
          <a:p>
            <a:pPr lvl="1"/>
            <a:r>
              <a:rPr lang="hu-HU" dirty="0" smtClean="0"/>
              <a:t>bal fölső képpont koordinátái (eltolás)</a:t>
            </a:r>
          </a:p>
          <a:p>
            <a:r>
              <a:rPr lang="hu-HU" dirty="0"/>
              <a:t>szorzószám: már ismerős nekünk</a:t>
            </a:r>
          </a:p>
          <a:p>
            <a:r>
              <a:rPr lang="hu-HU" dirty="0"/>
              <a:t>eltolás: a szegély miatt más érték, mint amit megadtunk…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269" y="4550455"/>
            <a:ext cx="4205606" cy="15020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902301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Véglegesítés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world</a:t>
            </a:r>
            <a:r>
              <a:rPr lang="hu-HU" dirty="0" smtClean="0"/>
              <a:t> fájlok szerkezete</a:t>
            </a:r>
          </a:p>
          <a:p>
            <a:pPr lvl="1"/>
            <a:r>
              <a:rPr lang="hu-HU" dirty="0" err="1" smtClean="0">
                <a:solidFill>
                  <a:srgbClr val="FF0000"/>
                </a:solidFill>
              </a:rPr>
              <a:t>x-</a:t>
            </a:r>
            <a:r>
              <a:rPr lang="hu-HU" dirty="0" smtClean="0">
                <a:solidFill>
                  <a:srgbClr val="FF0000"/>
                </a:solidFill>
              </a:rPr>
              <a:t> és </a:t>
            </a:r>
            <a:r>
              <a:rPr lang="hu-HU" dirty="0" err="1" smtClean="0">
                <a:solidFill>
                  <a:srgbClr val="FF0000"/>
                </a:solidFill>
              </a:rPr>
              <a:t>y-irányú</a:t>
            </a:r>
            <a:r>
              <a:rPr lang="hu-HU" dirty="0" smtClean="0">
                <a:solidFill>
                  <a:srgbClr val="FF0000"/>
                </a:solidFill>
              </a:rPr>
              <a:t> szorzószám</a:t>
            </a:r>
          </a:p>
          <a:p>
            <a:pPr lvl="1"/>
            <a:r>
              <a:rPr lang="hu-HU" dirty="0"/>
              <a:t>forgatás paraméterei (jellemzően közel-0 értékek)</a:t>
            </a:r>
          </a:p>
          <a:p>
            <a:pPr lvl="1"/>
            <a:r>
              <a:rPr lang="hu-HU" dirty="0" smtClean="0"/>
              <a:t>bal fölső képpont koordinátái (eltolás)</a:t>
            </a:r>
          </a:p>
          <a:p>
            <a:r>
              <a:rPr lang="hu-HU" dirty="0" smtClean="0"/>
              <a:t>szorzószám: már ismerős nekünk</a:t>
            </a:r>
          </a:p>
          <a:p>
            <a:r>
              <a:rPr lang="hu-HU" dirty="0" smtClean="0"/>
              <a:t>eltolás: a </a:t>
            </a:r>
            <a:r>
              <a:rPr lang="hu-HU" dirty="0"/>
              <a:t>szegély miatt más érték, mint amit megadtunk…</a:t>
            </a:r>
            <a:endParaRPr lang="en-US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269" y="4550455"/>
            <a:ext cx="4205606" cy="15020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églalap 5"/>
          <p:cNvSpPr/>
          <p:nvPr/>
        </p:nvSpPr>
        <p:spPr>
          <a:xfrm flipH="1">
            <a:off x="7812269" y="4550456"/>
            <a:ext cx="4031388" cy="2537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églalap 6"/>
          <p:cNvSpPr/>
          <p:nvPr/>
        </p:nvSpPr>
        <p:spPr>
          <a:xfrm flipH="1">
            <a:off x="7812269" y="5286942"/>
            <a:ext cx="4031388" cy="2537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627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Véglegesítés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world</a:t>
            </a:r>
            <a:r>
              <a:rPr lang="hu-HU" dirty="0" smtClean="0"/>
              <a:t> fájlok szerkezete</a:t>
            </a:r>
          </a:p>
          <a:p>
            <a:pPr lvl="1"/>
            <a:r>
              <a:rPr lang="hu-HU" dirty="0" err="1" smtClean="0"/>
              <a:t>x-</a:t>
            </a:r>
            <a:r>
              <a:rPr lang="hu-HU" dirty="0" smtClean="0"/>
              <a:t> és </a:t>
            </a:r>
            <a:r>
              <a:rPr lang="hu-HU" dirty="0" err="1" smtClean="0"/>
              <a:t>y-irányú</a:t>
            </a:r>
            <a:r>
              <a:rPr lang="hu-HU" dirty="0" smtClean="0"/>
              <a:t> szorzószám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forgatás paraméterei (jellemzően közel-0 értékek)</a:t>
            </a:r>
          </a:p>
          <a:p>
            <a:pPr lvl="1"/>
            <a:r>
              <a:rPr lang="hu-HU" dirty="0" smtClean="0"/>
              <a:t>bal fölső képpont koordinátái (eltolás)</a:t>
            </a:r>
          </a:p>
          <a:p>
            <a:r>
              <a:rPr lang="hu-HU" dirty="0"/>
              <a:t>szorzószám: már ismerős nekünk</a:t>
            </a:r>
          </a:p>
          <a:p>
            <a:r>
              <a:rPr lang="hu-HU" dirty="0"/>
              <a:t>eltolás: a szegély miatt más érték, mint amit megadtunk…</a:t>
            </a:r>
            <a:endParaRPr lang="en-US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269" y="4550455"/>
            <a:ext cx="4205606" cy="15020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églalap 5"/>
          <p:cNvSpPr/>
          <p:nvPr/>
        </p:nvSpPr>
        <p:spPr>
          <a:xfrm flipH="1">
            <a:off x="7812269" y="4804230"/>
            <a:ext cx="4031388" cy="47897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86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Véglegesítés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world</a:t>
            </a:r>
            <a:r>
              <a:rPr lang="hu-HU" dirty="0" smtClean="0"/>
              <a:t> fájlok szerkezete</a:t>
            </a:r>
          </a:p>
          <a:p>
            <a:pPr lvl="1"/>
            <a:r>
              <a:rPr lang="hu-HU" dirty="0" err="1" smtClean="0"/>
              <a:t>x-</a:t>
            </a:r>
            <a:r>
              <a:rPr lang="hu-HU" dirty="0" smtClean="0"/>
              <a:t> és </a:t>
            </a:r>
            <a:r>
              <a:rPr lang="hu-HU" dirty="0" err="1" smtClean="0"/>
              <a:t>y-irányú</a:t>
            </a:r>
            <a:r>
              <a:rPr lang="hu-HU" dirty="0" smtClean="0"/>
              <a:t> szorzószám</a:t>
            </a:r>
          </a:p>
          <a:p>
            <a:pPr lvl="1"/>
            <a:r>
              <a:rPr lang="hu-HU" dirty="0"/>
              <a:t>forgatás paraméterei (jellemzően közel-0 értékek)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bal fölső képpont koordinátái (eltolás)</a:t>
            </a:r>
          </a:p>
          <a:p>
            <a:r>
              <a:rPr lang="hu-HU" dirty="0"/>
              <a:t>szorzószám: már ismerős nekünk</a:t>
            </a:r>
          </a:p>
          <a:p>
            <a:r>
              <a:rPr lang="hu-HU" dirty="0"/>
              <a:t>eltolás: a szegély miatt más érték, mint amit megadtunk…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269" y="4550455"/>
            <a:ext cx="4205606" cy="15020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églalap 5"/>
          <p:cNvSpPr/>
          <p:nvPr/>
        </p:nvSpPr>
        <p:spPr>
          <a:xfrm flipH="1">
            <a:off x="7812269" y="5544459"/>
            <a:ext cx="4031388" cy="47897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90400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Georeferálás</a:t>
            </a:r>
            <a:r>
              <a:rPr lang="hu-HU" dirty="0"/>
              <a:t> </a:t>
            </a:r>
            <a:r>
              <a:rPr lang="hu-HU" dirty="0" smtClean="0"/>
              <a:t>2. </a:t>
            </a:r>
            <a:r>
              <a:rPr lang="hu-HU" dirty="0"/>
              <a:t>– illesztés vektorhoz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logikája ugyanaz, mint a koordinátás </a:t>
            </a:r>
            <a:r>
              <a:rPr lang="hu-HU" dirty="0" err="1" smtClean="0"/>
              <a:t>georeferálásnak</a:t>
            </a:r>
            <a:endParaRPr lang="hu-HU" dirty="0" smtClean="0"/>
          </a:p>
          <a:p>
            <a:pPr lvl="1"/>
            <a:r>
              <a:rPr lang="hu-HU" dirty="0" smtClean="0"/>
              <a:t>csak nem beírjuk a koordinátát</a:t>
            </a:r>
          </a:p>
          <a:p>
            <a:pPr lvl="1"/>
            <a:r>
              <a:rPr lang="hu-HU" dirty="0" smtClean="0"/>
              <a:t>hanem egy vektor megfelelő pontjához illesztünk</a:t>
            </a:r>
          </a:p>
          <a:p>
            <a:pPr lvl="1"/>
            <a:r>
              <a:rPr lang="hu-HU" dirty="0" smtClean="0"/>
              <a:t>jobb klikk &gt; Input X and Y… helyett bal klikk a megfelelő helyre</a:t>
            </a:r>
          </a:p>
          <a:p>
            <a:pPr lvl="1"/>
            <a:r>
              <a:rPr lang="hu-HU" dirty="0" smtClean="0"/>
              <a:t>tapadás (</a:t>
            </a:r>
            <a:r>
              <a:rPr lang="hu-HU" dirty="0" err="1" smtClean="0"/>
              <a:t>snappelés</a:t>
            </a:r>
            <a:r>
              <a:rPr lang="hu-HU" dirty="0" smtClean="0"/>
              <a:t>) hasznos lesz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671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Georeferálás</a:t>
            </a:r>
            <a:r>
              <a:rPr lang="hu-HU" dirty="0"/>
              <a:t> 2. – illesztés vektorhoz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638144" cy="4754563"/>
          </a:xfrm>
        </p:spPr>
        <p:txBody>
          <a:bodyPr/>
          <a:lstStyle/>
          <a:p>
            <a:r>
              <a:rPr lang="hu-HU" dirty="0" smtClean="0"/>
              <a:t>DEMO</a:t>
            </a:r>
          </a:p>
          <a:p>
            <a:pPr lvl="1"/>
            <a:r>
              <a:rPr lang="hu-HU" dirty="0" smtClean="0"/>
              <a:t>töltsük be az </a:t>
            </a:r>
            <a:r>
              <a:rPr lang="hu-HU" dirty="0" err="1" smtClean="0"/>
              <a:t>EOV-szelvényhálózatot</a:t>
            </a:r>
            <a:r>
              <a:rPr lang="hu-HU" dirty="0" smtClean="0"/>
              <a:t> (eov10.shp)</a:t>
            </a:r>
          </a:p>
          <a:p>
            <a:pPr lvl="1"/>
            <a:r>
              <a:rPr lang="hu-HU" dirty="0" smtClean="0"/>
              <a:t>adjuk meg a projekt vetületét (Data </a:t>
            </a:r>
            <a:r>
              <a:rPr lang="hu-HU" dirty="0" err="1" smtClean="0"/>
              <a:t>Frame</a:t>
            </a:r>
            <a:r>
              <a:rPr lang="hu-HU" dirty="0" smtClean="0"/>
              <a:t> </a:t>
            </a:r>
            <a:r>
              <a:rPr lang="hu-HU" dirty="0" err="1" smtClean="0"/>
              <a:t>Properties</a:t>
            </a:r>
            <a:r>
              <a:rPr lang="hu-HU" dirty="0" smtClean="0"/>
              <a:t> &gt; </a:t>
            </a:r>
            <a:r>
              <a:rPr lang="hu-HU" dirty="0" err="1" smtClean="0"/>
              <a:t>Coordinate</a:t>
            </a:r>
            <a:r>
              <a:rPr lang="hu-HU" dirty="0" smtClean="0"/>
              <a:t> System &gt; HD 1972 </a:t>
            </a:r>
            <a:r>
              <a:rPr lang="hu-HU" dirty="0" err="1" smtClean="0"/>
              <a:t>Egyseges</a:t>
            </a:r>
            <a:r>
              <a:rPr lang="hu-HU" dirty="0" smtClean="0"/>
              <a:t> </a:t>
            </a:r>
            <a:r>
              <a:rPr lang="hu-HU" dirty="0" err="1" smtClean="0"/>
              <a:t>Orszagos</a:t>
            </a:r>
            <a:r>
              <a:rPr lang="hu-HU" dirty="0" smtClean="0"/>
              <a:t> </a:t>
            </a:r>
            <a:r>
              <a:rPr lang="hu-HU" dirty="0" err="1" smtClean="0"/>
              <a:t>Vetuleti</a:t>
            </a:r>
            <a:r>
              <a:rPr lang="hu-HU" dirty="0" smtClean="0"/>
              <a:t> </a:t>
            </a:r>
          </a:p>
          <a:p>
            <a:pPr lvl="1"/>
            <a:r>
              <a:rPr lang="hu-HU" dirty="0" err="1" smtClean="0"/>
              <a:t>kitöltőszínt</a:t>
            </a:r>
            <a:r>
              <a:rPr lang="hu-HU" dirty="0" smtClean="0"/>
              <a:t> </a:t>
            </a:r>
            <a:r>
              <a:rPr lang="hu-HU" dirty="0"/>
              <a:t>szedjük </a:t>
            </a:r>
            <a:r>
              <a:rPr lang="hu-HU" dirty="0" smtClean="0"/>
              <a:t>ki</a:t>
            </a:r>
          </a:p>
          <a:p>
            <a:pPr lvl="1"/>
            <a:r>
              <a:rPr lang="hu-HU" dirty="0" smtClean="0"/>
              <a:t>húzzuk be a 47-344.gif képfájlt</a:t>
            </a:r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2212" y="174172"/>
            <a:ext cx="2551535" cy="33901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2212" y="3704242"/>
            <a:ext cx="2551535" cy="24393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1502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Képfájlok és </a:t>
            </a:r>
            <a:r>
              <a:rPr lang="hu-HU" dirty="0" err="1"/>
              <a:t>raszterfájlok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színezés is eltér</a:t>
            </a:r>
          </a:p>
          <a:p>
            <a:pPr lvl="1"/>
            <a:r>
              <a:rPr lang="hu-HU" dirty="0" smtClean="0"/>
              <a:t>térinformatikában a </a:t>
            </a:r>
            <a:r>
              <a:rPr lang="hu-HU" dirty="0" err="1" smtClean="0"/>
              <a:t>rasztergrafikus</a:t>
            </a:r>
            <a:r>
              <a:rPr lang="hu-HU" dirty="0" smtClean="0"/>
              <a:t> képfájlok jellemzően műholdképek</a:t>
            </a:r>
          </a:p>
          <a:p>
            <a:pPr lvl="1"/>
            <a:r>
              <a:rPr lang="hu-HU" dirty="0" smtClean="0"/>
              <a:t>nem elsődleges cél a színhelyes megjelenítés (</a:t>
            </a:r>
            <a:r>
              <a:rPr lang="hu-HU" dirty="0" smtClean="0">
                <a:sym typeface="Wingdings" panose="05000000000000000000" pitchFamily="2" charset="2"/>
              </a:rPr>
              <a:t> képkezelő szoftverek)</a:t>
            </a:r>
            <a:endParaRPr lang="hu-HU" dirty="0" smtClean="0"/>
          </a:p>
          <a:p>
            <a:pPr lvl="1"/>
            <a:r>
              <a:rPr lang="hu-HU" dirty="0" smtClean="0"/>
              <a:t>alapértelmezett esetben igyekszik növelni a kontrasztot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7257" y="3056805"/>
            <a:ext cx="4257677" cy="30153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08" y="3056804"/>
            <a:ext cx="4235841" cy="30153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093324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Piramiskészítés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915275" cy="4754563"/>
          </a:xfrm>
        </p:spPr>
        <p:txBody>
          <a:bodyPr/>
          <a:lstStyle/>
          <a:p>
            <a:r>
              <a:rPr lang="hu-HU" dirty="0" smtClean="0"/>
              <a:t>a piramiskészítés a gyors, zoomfüggő megjelenítést teszik lehetővé</a:t>
            </a:r>
          </a:p>
          <a:p>
            <a:pPr lvl="1"/>
            <a:r>
              <a:rPr lang="hu-HU" dirty="0" smtClean="0"/>
              <a:t>nagyméretű </a:t>
            </a:r>
            <a:r>
              <a:rPr lang="hu-HU" dirty="0" err="1" smtClean="0"/>
              <a:t>raszterfájlok</a:t>
            </a:r>
            <a:r>
              <a:rPr lang="hu-HU" dirty="0" smtClean="0"/>
              <a:t> esetén praktikus</a:t>
            </a:r>
          </a:p>
          <a:p>
            <a:pPr lvl="1"/>
            <a:r>
              <a:rPr lang="hu-HU" dirty="0" smtClean="0"/>
              <a:t>különböző zoomszintekhez előre készít </a:t>
            </a:r>
            <a:r>
              <a:rPr lang="hu-HU" dirty="0" err="1" smtClean="0"/>
              <a:t>újramintavételezett</a:t>
            </a:r>
            <a:r>
              <a:rPr lang="hu-HU" dirty="0" smtClean="0"/>
              <a:t> (durvább felbontású) rasztert</a:t>
            </a:r>
          </a:p>
          <a:p>
            <a:pPr lvl="1"/>
            <a:r>
              <a:rPr lang="hu-HU" dirty="0" smtClean="0"/>
              <a:t>így </a:t>
            </a:r>
            <a:r>
              <a:rPr lang="hu-HU" dirty="0" err="1" smtClean="0"/>
              <a:t>zoomolgatáskor</a:t>
            </a:r>
            <a:r>
              <a:rPr lang="hu-HU" dirty="0" smtClean="0"/>
              <a:t> nem szükséges az összes pixelt beolvasnia (idő, RAM)</a:t>
            </a:r>
          </a:p>
          <a:p>
            <a:pPr lvl="1"/>
            <a:r>
              <a:rPr lang="hu-HU" dirty="0"/>
              <a:t>úgyse tudja a monitor </a:t>
            </a:r>
            <a:r>
              <a:rPr lang="hu-HU" dirty="0" smtClean="0"/>
              <a:t>megjeleníteni…</a:t>
            </a:r>
          </a:p>
          <a:p>
            <a:pPr lvl="1"/>
            <a:r>
              <a:rPr lang="hu-HU" dirty="0" smtClean="0"/>
              <a:t>meg </a:t>
            </a:r>
            <a:r>
              <a:rPr lang="hu-HU" dirty="0"/>
              <a:t>fölösleges is, a struktúrát gyengébb felbontásban is </a:t>
            </a:r>
            <a:r>
              <a:rPr lang="hu-HU" dirty="0" smtClean="0"/>
              <a:t>látjuk</a:t>
            </a:r>
          </a:p>
          <a:p>
            <a:pPr lvl="1"/>
            <a:r>
              <a:rPr lang="hu-HU" dirty="0" smtClean="0"/>
              <a:t>~</a:t>
            </a:r>
            <a:r>
              <a:rPr lang="en-US" dirty="0"/>
              <a:t>interlaced gif, </a:t>
            </a:r>
            <a:r>
              <a:rPr lang="en-US" dirty="0" smtClean="0"/>
              <a:t>progressive </a:t>
            </a:r>
            <a:r>
              <a:rPr lang="en-US" dirty="0"/>
              <a:t>jpg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3475" y="1380141"/>
            <a:ext cx="3291640" cy="24782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3475" y="3987707"/>
            <a:ext cx="3291640" cy="21061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866268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Előzetes illesztés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néha érdemes előzetesen/nagyjából illeszteni a képet</a:t>
            </a:r>
          </a:p>
          <a:p>
            <a:pPr lvl="1"/>
            <a:r>
              <a:rPr lang="hu-HU" dirty="0" smtClean="0"/>
              <a:t>hogy utána könnyebben lehessen az </a:t>
            </a:r>
            <a:r>
              <a:rPr lang="hu-HU" dirty="0" err="1" smtClean="0"/>
              <a:t>illesztőpontokat</a:t>
            </a:r>
            <a:r>
              <a:rPr lang="hu-HU" dirty="0" smtClean="0"/>
              <a:t> megadni</a:t>
            </a:r>
          </a:p>
          <a:p>
            <a:r>
              <a:rPr lang="hu-HU" dirty="0" smtClean="0"/>
              <a:t>két lehetőség</a:t>
            </a:r>
          </a:p>
          <a:p>
            <a:pPr lvl="1"/>
            <a:r>
              <a:rPr lang="hu-HU" dirty="0" err="1" smtClean="0"/>
              <a:t>odazoomolunk</a:t>
            </a:r>
            <a:r>
              <a:rPr lang="hu-HU" dirty="0" smtClean="0"/>
              <a:t>, ahova kerülnie kéne a képnek, majd </a:t>
            </a:r>
            <a:r>
              <a:rPr lang="hu-HU" dirty="0" err="1" smtClean="0"/>
              <a:t>Georeferencing</a:t>
            </a:r>
            <a:r>
              <a:rPr lang="hu-HU" dirty="0" smtClean="0"/>
              <a:t> &gt; Fit </a:t>
            </a:r>
            <a:r>
              <a:rPr lang="hu-HU" dirty="0" err="1" smtClean="0"/>
              <a:t>To</a:t>
            </a:r>
            <a:r>
              <a:rPr lang="hu-HU" dirty="0" smtClean="0"/>
              <a:t> Display</a:t>
            </a:r>
          </a:p>
          <a:p>
            <a:pPr lvl="1"/>
            <a:r>
              <a:rPr lang="hu-HU" dirty="0" smtClean="0"/>
              <a:t>vagy a forgatás/mozgatás/nagyítás eszközökkel a körülbelüli helyére illesztjük</a:t>
            </a:r>
          </a:p>
          <a:p>
            <a:r>
              <a:rPr lang="hu-HU" dirty="0" smtClean="0"/>
              <a:t>további lehetőség: tükrözés és 90°-os forgatás</a:t>
            </a:r>
          </a:p>
          <a:p>
            <a:pPr lvl="1"/>
            <a:r>
              <a:rPr lang="hu-HU" dirty="0" err="1" smtClean="0"/>
              <a:t>Georeferencing</a:t>
            </a:r>
            <a:r>
              <a:rPr lang="hu-HU" dirty="0" smtClean="0"/>
              <a:t> &gt; Flip 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Rotate</a:t>
            </a:r>
            <a:endParaRPr lang="hu-HU" dirty="0" smtClean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9050" y="5276850"/>
            <a:ext cx="933450" cy="8191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5419" y="3714749"/>
            <a:ext cx="3333750" cy="23812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4718595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Előzetes illesztés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113335" cy="4754563"/>
          </a:xfrm>
        </p:spPr>
        <p:txBody>
          <a:bodyPr/>
          <a:lstStyle/>
          <a:p>
            <a:r>
              <a:rPr lang="hu-HU" dirty="0" smtClean="0"/>
              <a:t>DEMO</a:t>
            </a:r>
          </a:p>
          <a:p>
            <a:pPr lvl="1"/>
            <a:r>
              <a:rPr lang="hu-HU" dirty="0" smtClean="0"/>
              <a:t>nyissuk meg a szelvényhálózat </a:t>
            </a:r>
            <a:r>
              <a:rPr lang="hu-HU" dirty="0" err="1" smtClean="0"/>
              <a:t>attribútumtábláját</a:t>
            </a:r>
            <a:endParaRPr lang="hu-HU" dirty="0" smtClean="0"/>
          </a:p>
          <a:p>
            <a:pPr lvl="1"/>
            <a:r>
              <a:rPr lang="hu-HU" dirty="0" smtClean="0"/>
              <a:t>rakjuk növekvő sorrendbe a szelvényszám szerint</a:t>
            </a:r>
          </a:p>
          <a:p>
            <a:pPr lvl="1"/>
            <a:r>
              <a:rPr lang="hu-HU" dirty="0" smtClean="0"/>
              <a:t>válasszuk ki a </a:t>
            </a:r>
            <a:r>
              <a:rPr lang="hu-HU" dirty="0" smtClean="0"/>
              <a:t>47-344-es </a:t>
            </a:r>
            <a:r>
              <a:rPr lang="hu-HU" dirty="0" smtClean="0"/>
              <a:t>poligont</a:t>
            </a:r>
          </a:p>
          <a:p>
            <a:pPr lvl="1"/>
            <a:r>
              <a:rPr lang="hu-HU" dirty="0" smtClean="0"/>
              <a:t>nagyítsunk rá</a:t>
            </a:r>
          </a:p>
          <a:p>
            <a:pPr lvl="1"/>
            <a:r>
              <a:rPr lang="hu-HU" dirty="0" smtClean="0"/>
              <a:t>kb. illesszük hozzá a képet</a:t>
            </a:r>
          </a:p>
          <a:p>
            <a:pPr lvl="1"/>
            <a:r>
              <a:rPr lang="hu-HU" dirty="0" smtClean="0"/>
              <a:t>forgassuk el 90°-kal, tükrözzük és mozgassuk a megfelelő helyre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1535" y="293261"/>
            <a:ext cx="4088064" cy="26261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535" y="3019227"/>
            <a:ext cx="4088064" cy="30813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094419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Georeferálás</a:t>
            </a:r>
            <a:r>
              <a:rPr lang="hu-HU" dirty="0"/>
              <a:t> 2. – illesztés vektorhoz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DEMO</a:t>
            </a:r>
          </a:p>
          <a:p>
            <a:pPr lvl="1"/>
            <a:r>
              <a:rPr lang="hu-HU" dirty="0" err="1" smtClean="0"/>
              <a:t>georeferáljuk</a:t>
            </a:r>
            <a:r>
              <a:rPr lang="hu-HU" dirty="0" smtClean="0"/>
              <a:t> a képet a megfelelő sarokpontokhoz</a:t>
            </a:r>
          </a:p>
          <a:p>
            <a:pPr lvl="1"/>
            <a:r>
              <a:rPr lang="hu-HU" dirty="0" smtClean="0"/>
              <a:t>próbáljuk ki a szóköz lenyomását a tapadás ideiglenes megszüntetéséhez</a:t>
            </a:r>
          </a:p>
          <a:p>
            <a:pPr lvl="1"/>
            <a:r>
              <a:rPr lang="hu-HU" dirty="0" smtClean="0"/>
              <a:t>mentsük </a:t>
            </a:r>
            <a:r>
              <a:rPr lang="hu-HU" dirty="0" err="1" smtClean="0"/>
              <a:t>geoTiffként</a:t>
            </a:r>
            <a:r>
              <a:rPr lang="hu-HU" dirty="0" smtClean="0"/>
              <a:t>, majd adjuk a tartalomjegyzékhez a kész rasztert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7931" y="3229206"/>
            <a:ext cx="6132585" cy="28382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0651" y="3229206"/>
            <a:ext cx="3734803" cy="28384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513766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Körbevágás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9567723" cy="4754563"/>
          </a:xfrm>
        </p:spPr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georeferált</a:t>
            </a:r>
            <a:r>
              <a:rPr lang="hu-HU" dirty="0" smtClean="0"/>
              <a:t> kép szélét gyakran le akarjuk vágni</a:t>
            </a:r>
          </a:p>
          <a:p>
            <a:pPr lvl="1"/>
            <a:r>
              <a:rPr lang="hu-HU" dirty="0" smtClean="0"/>
              <a:t>a már kijelölt poligonnal</a:t>
            </a:r>
          </a:p>
          <a:p>
            <a:r>
              <a:rPr lang="hu-HU" dirty="0" smtClean="0"/>
              <a:t>két lehetőség van</a:t>
            </a:r>
          </a:p>
          <a:p>
            <a:pPr lvl="1"/>
            <a:r>
              <a:rPr lang="hu-HU" dirty="0" smtClean="0"/>
              <a:t>Windows &gt; Image </a:t>
            </a:r>
            <a:r>
              <a:rPr lang="hu-HU" dirty="0" err="1" smtClean="0"/>
              <a:t>Analysis</a:t>
            </a:r>
            <a:r>
              <a:rPr lang="hu-HU" dirty="0" smtClean="0"/>
              <a:t> &gt; kiválasztani a képet &gt; </a:t>
            </a:r>
            <a:r>
              <a:rPr lang="hu-HU" dirty="0" err="1" smtClean="0"/>
              <a:t>Clip</a:t>
            </a:r>
            <a:r>
              <a:rPr lang="hu-HU" dirty="0" smtClean="0"/>
              <a:t>: ez ideiglenes réteget készít, amit véglegesíteni (menteni) kell (jobb klikk &gt; Data &gt; Export Data…)</a:t>
            </a:r>
          </a:p>
          <a:p>
            <a:pPr lvl="1"/>
            <a:r>
              <a:rPr lang="hu-HU" dirty="0" err="1" smtClean="0"/>
              <a:t>Clip</a:t>
            </a:r>
            <a:r>
              <a:rPr lang="hu-HU" dirty="0" smtClean="0"/>
              <a:t> eszközzel (Data Management </a:t>
            </a:r>
            <a:r>
              <a:rPr lang="hu-HU" dirty="0" err="1" smtClean="0"/>
              <a:t>Tools</a:t>
            </a:r>
            <a:r>
              <a:rPr lang="hu-HU" dirty="0" smtClean="0"/>
              <a:t> &gt; </a:t>
            </a:r>
            <a:r>
              <a:rPr lang="hu-HU" dirty="0" err="1" smtClean="0"/>
              <a:t>Raster</a:t>
            </a:r>
            <a:r>
              <a:rPr lang="hu-HU" dirty="0" smtClean="0"/>
              <a:t> &gt; </a:t>
            </a:r>
            <a:r>
              <a:rPr lang="hu-HU" dirty="0" err="1" smtClean="0"/>
              <a:t>Raster</a:t>
            </a:r>
            <a:r>
              <a:rPr lang="hu-HU" dirty="0" smtClean="0"/>
              <a:t> </a:t>
            </a:r>
            <a:r>
              <a:rPr lang="hu-HU" dirty="0" err="1" smtClean="0"/>
              <a:t>Processing</a:t>
            </a:r>
            <a:r>
              <a:rPr lang="hu-HU" dirty="0" smtClean="0"/>
              <a:t> &gt; </a:t>
            </a:r>
            <a:r>
              <a:rPr lang="hu-HU" dirty="0" err="1" smtClean="0"/>
              <a:t>Clip</a:t>
            </a:r>
            <a:r>
              <a:rPr lang="hu-HU" dirty="0" smtClean="0"/>
              <a:t>)</a:t>
            </a:r>
          </a:p>
          <a:p>
            <a:r>
              <a:rPr lang="hu-HU" dirty="0" smtClean="0"/>
              <a:t>utóbbi több beállítási lehetőséget ad</a:t>
            </a:r>
          </a:p>
          <a:p>
            <a:pPr lvl="1"/>
            <a:r>
              <a:rPr lang="hu-HU" dirty="0" smtClean="0"/>
              <a:t>pl. a szélső pixelek pontos illesztéséhez, ill. </a:t>
            </a:r>
            <a:r>
              <a:rPr lang="hu-HU" dirty="0" err="1" smtClean="0"/>
              <a:t>újramintavételezéshez</a:t>
            </a:r>
            <a:endParaRPr lang="hu-HU" dirty="0" smtClean="0"/>
          </a:p>
          <a:p>
            <a:pPr lvl="1"/>
            <a:r>
              <a:rPr lang="hu-HU" dirty="0"/>
              <a:t>részletek: https://desktop.arcgis.com/en/arcmap/latest/tools/data-management-toolbox/clip.htm</a:t>
            </a:r>
            <a:endParaRPr lang="hu-HU" dirty="0" smtClean="0"/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5923" y="1378546"/>
            <a:ext cx="1660762" cy="47529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417444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Körbevágás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DEMO</a:t>
            </a:r>
          </a:p>
          <a:p>
            <a:pPr lvl="1"/>
            <a:r>
              <a:rPr lang="hu-HU" dirty="0" smtClean="0"/>
              <a:t>vágjuk körbe mindkét módon</a:t>
            </a:r>
          </a:p>
          <a:p>
            <a:pPr lvl="1"/>
            <a:r>
              <a:rPr lang="hu-HU" dirty="0" smtClean="0"/>
              <a:t>a </a:t>
            </a:r>
            <a:r>
              <a:rPr lang="hu-HU" dirty="0" err="1" smtClean="0"/>
              <a:t>Clip</a:t>
            </a:r>
            <a:r>
              <a:rPr lang="hu-HU" dirty="0" smtClean="0"/>
              <a:t> eszközt a </a:t>
            </a:r>
            <a:r>
              <a:rPr lang="hu-HU" dirty="0" err="1" smtClean="0"/>
              <a:t>Search</a:t>
            </a:r>
            <a:r>
              <a:rPr lang="hu-HU" dirty="0" smtClean="0"/>
              <a:t> panelben keressük ki</a:t>
            </a:r>
          </a:p>
          <a:p>
            <a:pPr lvl="1"/>
            <a:r>
              <a:rPr lang="hu-HU" dirty="0" smtClean="0"/>
              <a:t>nézzük meg, hol található az ideiglenes fájl (jobb klikk &gt; </a:t>
            </a:r>
            <a:r>
              <a:rPr lang="hu-HU" dirty="0" err="1" smtClean="0"/>
              <a:t>Properties</a:t>
            </a:r>
            <a:r>
              <a:rPr lang="hu-HU" dirty="0" smtClean="0"/>
              <a:t>… &gt; </a:t>
            </a:r>
            <a:r>
              <a:rPr lang="hu-HU" dirty="0" err="1" smtClean="0"/>
              <a:t>Source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ne felejtsük el az ideiglenes fájlt menteni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8275" y="1423164"/>
            <a:ext cx="3005137" cy="5867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8275" y="3718688"/>
            <a:ext cx="3005137" cy="24582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4903" y="3718688"/>
            <a:ext cx="3949071" cy="24582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5356796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Georeferálás</a:t>
            </a:r>
            <a:r>
              <a:rPr lang="hu-HU" dirty="0"/>
              <a:t> </a:t>
            </a:r>
            <a:r>
              <a:rPr lang="hu-HU" dirty="0" smtClean="0"/>
              <a:t>3. </a:t>
            </a:r>
            <a:r>
              <a:rPr lang="hu-HU" dirty="0"/>
              <a:t>– illesztés vetülethelyes raszterhez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ugyanaz a logikája, mint a vektorhoz illesztésnek</a:t>
            </a:r>
          </a:p>
          <a:p>
            <a:pPr lvl="1"/>
            <a:r>
              <a:rPr lang="hu-HU" dirty="0" smtClean="0"/>
              <a:t>csak nem vektor pontjaihoz/töréspontjaihoz  illesztünk (tapadással)</a:t>
            </a:r>
          </a:p>
          <a:p>
            <a:pPr lvl="1"/>
            <a:r>
              <a:rPr lang="hu-HU" dirty="0" smtClean="0"/>
              <a:t>hanem vizuálisan kiválasztjuk a </a:t>
            </a:r>
            <a:r>
              <a:rPr lang="hu-HU" dirty="0" err="1" smtClean="0"/>
              <a:t>referenciaraszter</a:t>
            </a:r>
            <a:r>
              <a:rPr lang="hu-HU" dirty="0" smtClean="0"/>
              <a:t> megfelelő pontját</a:t>
            </a:r>
          </a:p>
          <a:p>
            <a:pPr lvl="1"/>
            <a:r>
              <a:rPr lang="hu-HU" dirty="0" smtClean="0"/>
              <a:t>és oda illesztünk (ugyanúgy bal klikkel, csak nincs mihez tapadni)</a:t>
            </a:r>
          </a:p>
          <a:p>
            <a:r>
              <a:rPr lang="hu-HU" dirty="0" smtClean="0"/>
              <a:t>mik a jó </a:t>
            </a:r>
            <a:r>
              <a:rPr lang="hu-HU" dirty="0" err="1" smtClean="0"/>
              <a:t>illesztőpontok</a:t>
            </a:r>
            <a:r>
              <a:rPr lang="hu-HU" dirty="0" smtClean="0"/>
              <a:t>?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182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Georeferálás</a:t>
            </a:r>
            <a:r>
              <a:rPr lang="hu-HU" dirty="0"/>
              <a:t> </a:t>
            </a:r>
            <a:r>
              <a:rPr lang="hu-HU" dirty="0" smtClean="0"/>
              <a:t>3. </a:t>
            </a:r>
            <a:r>
              <a:rPr lang="hu-HU" dirty="0"/>
              <a:t>– illesztés vetülethelyes raszterhez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ugyanaz a logikája, mint a vektorhoz illesztésnek</a:t>
            </a:r>
          </a:p>
          <a:p>
            <a:pPr lvl="1"/>
            <a:r>
              <a:rPr lang="hu-HU" dirty="0" smtClean="0"/>
              <a:t>csak nem vektor pontjaihoz/töréspontjaihoz  illesztünk (tapadással)</a:t>
            </a:r>
          </a:p>
          <a:p>
            <a:pPr lvl="1"/>
            <a:r>
              <a:rPr lang="hu-HU" dirty="0" smtClean="0"/>
              <a:t>hanem vizuálisan kiválasztjuk a </a:t>
            </a:r>
            <a:r>
              <a:rPr lang="hu-HU" dirty="0" err="1" smtClean="0"/>
              <a:t>referenciaraszter</a:t>
            </a:r>
            <a:r>
              <a:rPr lang="hu-HU" dirty="0" smtClean="0"/>
              <a:t> megfelelő pontját</a:t>
            </a:r>
          </a:p>
          <a:p>
            <a:pPr lvl="1"/>
            <a:r>
              <a:rPr lang="hu-HU" dirty="0" smtClean="0"/>
              <a:t>és oda illesztünk (ugyanúgy bal klikkel, csak nincs mihez tapadni)</a:t>
            </a:r>
          </a:p>
          <a:p>
            <a:r>
              <a:rPr lang="hu-HU" dirty="0" smtClean="0"/>
              <a:t>mik a jó </a:t>
            </a:r>
            <a:r>
              <a:rPr lang="hu-HU" dirty="0" err="1" smtClean="0"/>
              <a:t>illesztőpontok</a:t>
            </a:r>
            <a:r>
              <a:rPr lang="hu-HU" dirty="0" smtClean="0"/>
              <a:t>?</a:t>
            </a:r>
          </a:p>
          <a:p>
            <a:pPr lvl="1"/>
            <a:r>
              <a:rPr lang="hu-HU" dirty="0" smtClean="0"/>
              <a:t>amik időben és térben ~állandóak</a:t>
            </a:r>
          </a:p>
          <a:p>
            <a:pPr lvl="1"/>
            <a:r>
              <a:rPr lang="hu-HU" dirty="0"/>
              <a:t>könnyen beazonosíthatóak, jól </a:t>
            </a:r>
            <a:r>
              <a:rPr lang="hu-HU" dirty="0" smtClean="0"/>
              <a:t>elkülönülnek </a:t>
            </a:r>
            <a:r>
              <a:rPr lang="hu-HU" dirty="0"/>
              <a:t>a </a:t>
            </a:r>
            <a:r>
              <a:rPr lang="hu-HU" dirty="0" smtClean="0"/>
              <a:t>környezetüktől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9929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Georeferálás</a:t>
            </a:r>
            <a:r>
              <a:rPr lang="hu-HU" dirty="0"/>
              <a:t> </a:t>
            </a:r>
            <a:r>
              <a:rPr lang="hu-HU" dirty="0" smtClean="0"/>
              <a:t>3. </a:t>
            </a:r>
            <a:r>
              <a:rPr lang="hu-HU" dirty="0"/>
              <a:t>– illesztés vetülethelyes raszterhez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ugyanaz a logikája, mint a vektorhoz illesztésnek</a:t>
            </a:r>
          </a:p>
          <a:p>
            <a:pPr lvl="1"/>
            <a:r>
              <a:rPr lang="hu-HU" dirty="0" smtClean="0"/>
              <a:t>csak nem vektor pontjaihoz/töréspontjaihoz  illesztünk (tapadással)</a:t>
            </a:r>
          </a:p>
          <a:p>
            <a:pPr lvl="1"/>
            <a:r>
              <a:rPr lang="hu-HU" dirty="0" smtClean="0"/>
              <a:t>hanem vizuálisan kiválasztjuk a </a:t>
            </a:r>
            <a:r>
              <a:rPr lang="hu-HU" dirty="0" err="1" smtClean="0"/>
              <a:t>referenciaraszter</a:t>
            </a:r>
            <a:r>
              <a:rPr lang="hu-HU" dirty="0" smtClean="0"/>
              <a:t> megfelelő pontját</a:t>
            </a:r>
          </a:p>
          <a:p>
            <a:pPr lvl="1"/>
            <a:r>
              <a:rPr lang="hu-HU" dirty="0" smtClean="0"/>
              <a:t>és oda illesztünk (ugyanúgy bal klikkel, csak nincs mihez tapadni)</a:t>
            </a:r>
          </a:p>
          <a:p>
            <a:r>
              <a:rPr lang="hu-HU" dirty="0" smtClean="0"/>
              <a:t>mik a jó </a:t>
            </a:r>
            <a:r>
              <a:rPr lang="hu-HU" dirty="0" err="1" smtClean="0"/>
              <a:t>illesztőpontok</a:t>
            </a:r>
            <a:r>
              <a:rPr lang="hu-HU" dirty="0" smtClean="0"/>
              <a:t>?</a:t>
            </a:r>
          </a:p>
          <a:p>
            <a:pPr lvl="1"/>
            <a:r>
              <a:rPr lang="hu-HU" dirty="0" smtClean="0"/>
              <a:t>amik időben és térben ~állandóak</a:t>
            </a:r>
          </a:p>
          <a:p>
            <a:pPr lvl="1"/>
            <a:r>
              <a:rPr lang="hu-HU" dirty="0" smtClean="0"/>
              <a:t>könnyen </a:t>
            </a:r>
            <a:r>
              <a:rPr lang="hu-HU" dirty="0"/>
              <a:t>beazonosíthatóak, jól </a:t>
            </a:r>
            <a:r>
              <a:rPr lang="hu-HU" dirty="0" smtClean="0"/>
              <a:t>elkülönülnek </a:t>
            </a:r>
            <a:r>
              <a:rPr lang="hu-HU" dirty="0"/>
              <a:t>a </a:t>
            </a:r>
            <a:r>
              <a:rPr lang="hu-HU" dirty="0" smtClean="0"/>
              <a:t>környezetüktől</a:t>
            </a:r>
          </a:p>
          <a:p>
            <a:pPr lvl="1"/>
            <a:r>
              <a:rPr lang="en-US" dirty="0"/>
              <a:t>pl. </a:t>
            </a:r>
            <a:r>
              <a:rPr lang="en-US" dirty="0" err="1"/>
              <a:t>templom</a:t>
            </a:r>
            <a:r>
              <a:rPr lang="en-US" dirty="0"/>
              <a:t>, </a:t>
            </a:r>
            <a:r>
              <a:rPr lang="en-US" dirty="0" err="1"/>
              <a:t>kőkereszt</a:t>
            </a:r>
            <a:r>
              <a:rPr lang="en-US" dirty="0"/>
              <a:t>, </a:t>
            </a:r>
            <a:r>
              <a:rPr lang="hu-HU" dirty="0" smtClean="0"/>
              <a:t>(vas-)</a:t>
            </a:r>
            <a:r>
              <a:rPr lang="en-US" dirty="0" err="1" smtClean="0"/>
              <a:t>útkereszteződés</a:t>
            </a:r>
            <a:r>
              <a:rPr lang="en-US" dirty="0"/>
              <a:t>, </a:t>
            </a:r>
            <a:r>
              <a:rPr lang="en-US" dirty="0" err="1" smtClean="0"/>
              <a:t>híd</a:t>
            </a:r>
            <a:r>
              <a:rPr lang="en-US" dirty="0"/>
              <a:t>, </a:t>
            </a:r>
            <a:r>
              <a:rPr lang="en-US" dirty="0" err="1" smtClean="0"/>
              <a:t>kilátó</a:t>
            </a:r>
            <a:r>
              <a:rPr lang="hu-HU" dirty="0" smtClean="0"/>
              <a:t>/torony</a:t>
            </a:r>
            <a:r>
              <a:rPr lang="en-US" dirty="0" smtClean="0"/>
              <a:t>, </a:t>
            </a:r>
            <a:r>
              <a:rPr lang="en-US" dirty="0" err="1"/>
              <a:t>hegycsúcs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7330" y="4801282"/>
            <a:ext cx="1215390" cy="12289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2080" y="4801281"/>
            <a:ext cx="2048328" cy="12289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0300" y="4801280"/>
            <a:ext cx="1725824" cy="12289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8025" y="4801280"/>
            <a:ext cx="1288785" cy="12289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7055" y="4801281"/>
            <a:ext cx="1626170" cy="12289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7278785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284" y="1422400"/>
            <a:ext cx="6654316" cy="4673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Georeferálás</a:t>
            </a:r>
            <a:r>
              <a:rPr lang="hu-HU" dirty="0"/>
              <a:t> 3. – illesztés vetülethelyes raszterhez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4448175" cy="4754563"/>
          </a:xfrm>
        </p:spPr>
        <p:txBody>
          <a:bodyPr/>
          <a:lstStyle/>
          <a:p>
            <a:r>
              <a:rPr lang="hu-HU" dirty="0" smtClean="0"/>
              <a:t>DEMO</a:t>
            </a:r>
          </a:p>
          <a:p>
            <a:pPr lvl="1"/>
            <a:r>
              <a:rPr lang="hu-HU" dirty="0" smtClean="0"/>
              <a:t>töltsük </a:t>
            </a:r>
            <a:r>
              <a:rPr lang="hu-HU" dirty="0"/>
              <a:t>be referenciaként a </a:t>
            </a:r>
            <a:r>
              <a:rPr lang="hu-HU" dirty="0" smtClean="0"/>
              <a:t>t065.tif rasztert</a:t>
            </a:r>
          </a:p>
          <a:p>
            <a:pPr lvl="1"/>
            <a:r>
              <a:rPr lang="hu-HU" dirty="0"/>
              <a:t>töltsük be a </a:t>
            </a:r>
            <a:r>
              <a:rPr lang="hu-HU" dirty="0" smtClean="0"/>
              <a:t>32-50Cas.jpg képfájlt</a:t>
            </a:r>
          </a:p>
          <a:p>
            <a:pPr lvl="1"/>
            <a:r>
              <a:rPr lang="hu-HU" dirty="0" err="1" smtClean="0"/>
              <a:t>georeferáljuk</a:t>
            </a:r>
            <a:r>
              <a:rPr lang="hu-HU" dirty="0" smtClean="0"/>
              <a:t> a </a:t>
            </a:r>
            <a:r>
              <a:rPr lang="hu-HU" dirty="0" err="1" smtClean="0"/>
              <a:t>referenciaraszterhez</a:t>
            </a:r>
            <a:endParaRPr lang="hu-HU" dirty="0" smtClean="0"/>
          </a:p>
          <a:p>
            <a:pPr lvl="1"/>
            <a:r>
              <a:rPr lang="hu-HU" dirty="0" smtClean="0"/>
              <a:t>ügyeljünk rá, hogy a legördülőben a megfelelő réteg legyen kiválasztva</a:t>
            </a:r>
          </a:p>
          <a:p>
            <a:pPr lvl="1"/>
            <a:r>
              <a:rPr lang="hu-HU" dirty="0" smtClean="0"/>
              <a:t>igyekezzünk a szélső területeken is találni </a:t>
            </a:r>
            <a:r>
              <a:rPr lang="hu-HU" dirty="0" err="1" smtClean="0"/>
              <a:t>illesztőpontokat</a:t>
            </a:r>
            <a:r>
              <a:rPr lang="hu-HU" dirty="0" smtClean="0"/>
              <a:t> 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28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Képfájlok és </a:t>
            </a:r>
            <a:r>
              <a:rPr lang="hu-HU" dirty="0" err="1"/>
              <a:t>raszterfájlok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627120" cy="4754563"/>
          </a:xfrm>
        </p:spPr>
        <p:txBody>
          <a:bodyPr/>
          <a:lstStyle/>
          <a:p>
            <a:r>
              <a:rPr lang="hu-HU" dirty="0" smtClean="0"/>
              <a:t>színezés</a:t>
            </a:r>
          </a:p>
          <a:p>
            <a:pPr lvl="1"/>
            <a:r>
              <a:rPr lang="hu-HU" dirty="0" smtClean="0"/>
              <a:t>jobb klikk a rétegre &gt; </a:t>
            </a:r>
            <a:r>
              <a:rPr lang="hu-HU" dirty="0" err="1" smtClean="0"/>
              <a:t>Properties</a:t>
            </a:r>
            <a:r>
              <a:rPr lang="hu-HU" dirty="0" smtClean="0"/>
              <a:t>… &gt; </a:t>
            </a:r>
            <a:r>
              <a:rPr lang="hu-HU" dirty="0" err="1" smtClean="0"/>
              <a:t>Symbology</a:t>
            </a:r>
            <a:endParaRPr lang="hu-HU" dirty="0" smtClean="0"/>
          </a:p>
          <a:p>
            <a:pPr lvl="1"/>
            <a:r>
              <a:rPr lang="hu-HU" dirty="0" smtClean="0"/>
              <a:t>két fő lehetőség</a:t>
            </a:r>
          </a:p>
          <a:p>
            <a:r>
              <a:rPr lang="hu-HU" dirty="0" err="1" smtClean="0"/>
              <a:t>Streched</a:t>
            </a:r>
            <a:endParaRPr lang="hu-HU" dirty="0"/>
          </a:p>
          <a:p>
            <a:pPr lvl="1"/>
            <a:r>
              <a:rPr lang="hu-HU" dirty="0" smtClean="0"/>
              <a:t>egy színcsatorna alapján</a:t>
            </a:r>
          </a:p>
          <a:p>
            <a:pPr lvl="1"/>
            <a:r>
              <a:rPr lang="hu-HU" dirty="0" smtClean="0"/>
              <a:t>ami alapértelmezetten az első, vagyis a piros</a:t>
            </a:r>
          </a:p>
          <a:p>
            <a:pPr lvl="1"/>
            <a:r>
              <a:rPr lang="hu-HU" dirty="0" smtClean="0"/>
              <a:t>a legkisebb és legnagyobb érték között folytonos színskálát használ</a:t>
            </a:r>
          </a:p>
          <a:p>
            <a:pPr lvl="1"/>
            <a:r>
              <a:rPr lang="hu-HU" dirty="0" smtClean="0"/>
              <a:t>szürke vagy bármi más</a:t>
            </a:r>
            <a:endParaRPr lang="hu-HU" dirty="0"/>
          </a:p>
          <a:p>
            <a:r>
              <a:rPr lang="hu-HU" dirty="0" smtClean="0"/>
              <a:t>RGB </a:t>
            </a:r>
            <a:r>
              <a:rPr lang="hu-HU" dirty="0" err="1" smtClean="0"/>
              <a:t>Composite</a:t>
            </a:r>
            <a:endParaRPr lang="hu-HU" dirty="0" smtClean="0"/>
          </a:p>
          <a:p>
            <a:pPr lvl="1"/>
            <a:r>
              <a:rPr lang="hu-HU" dirty="0"/>
              <a:t>három (vagy négy) </a:t>
            </a:r>
            <a:r>
              <a:rPr lang="hu-HU" dirty="0" smtClean="0"/>
              <a:t>színcsatorna alapján színez</a:t>
            </a:r>
          </a:p>
          <a:p>
            <a:pPr lvl="1"/>
            <a:r>
              <a:rPr lang="hu-HU" dirty="0" smtClean="0"/>
              <a:t>r: </a:t>
            </a:r>
            <a:r>
              <a:rPr lang="hu-HU" dirty="0" err="1" smtClean="0"/>
              <a:t>red</a:t>
            </a:r>
            <a:r>
              <a:rPr lang="hu-HU" dirty="0" smtClean="0"/>
              <a:t>, g: </a:t>
            </a:r>
            <a:r>
              <a:rPr lang="hu-HU" dirty="0" err="1" smtClean="0"/>
              <a:t>green</a:t>
            </a:r>
            <a:r>
              <a:rPr lang="hu-HU" dirty="0" smtClean="0"/>
              <a:t>, b: </a:t>
            </a:r>
            <a:r>
              <a:rPr lang="hu-HU" dirty="0" err="1" smtClean="0"/>
              <a:t>blue</a:t>
            </a:r>
            <a:endParaRPr lang="hu-HU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320" y="1422400"/>
            <a:ext cx="3574280" cy="23590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320" y="3917543"/>
            <a:ext cx="3574280" cy="21671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4860054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Gyakorlás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1) </a:t>
            </a:r>
            <a:r>
              <a:rPr lang="hu-HU" dirty="0" err="1"/>
              <a:t>georeferáld</a:t>
            </a:r>
            <a:r>
              <a:rPr lang="hu-HU" dirty="0"/>
              <a:t> koordináták alapján a 47-334.gif-et</a:t>
            </a:r>
          </a:p>
          <a:p>
            <a:r>
              <a:rPr lang="hu-HU" dirty="0"/>
              <a:t>2) </a:t>
            </a:r>
            <a:r>
              <a:rPr lang="hu-HU" dirty="0" err="1"/>
              <a:t>georeferáld</a:t>
            </a:r>
            <a:r>
              <a:rPr lang="hu-HU" dirty="0"/>
              <a:t> az </a:t>
            </a:r>
            <a:r>
              <a:rPr lang="hu-HU" dirty="0" err="1"/>
              <a:t>EOV-szelvényhálózathoz</a:t>
            </a:r>
            <a:r>
              <a:rPr lang="hu-HU" dirty="0"/>
              <a:t> a 47-334.gif-et</a:t>
            </a:r>
          </a:p>
          <a:p>
            <a:pPr lvl="1"/>
            <a:r>
              <a:rPr lang="hu-HU" dirty="0"/>
              <a:t>és vágd le a margóját</a:t>
            </a:r>
          </a:p>
          <a:p>
            <a:r>
              <a:rPr lang="hu-HU" dirty="0" smtClean="0"/>
              <a:t>3) </a:t>
            </a:r>
            <a:r>
              <a:rPr lang="hu-HU" dirty="0" err="1" smtClean="0"/>
              <a:t>georeferáld</a:t>
            </a:r>
            <a:r>
              <a:rPr lang="hu-HU" dirty="0" smtClean="0"/>
              <a:t> </a:t>
            </a:r>
            <a:r>
              <a:rPr lang="hu-HU" dirty="0"/>
              <a:t>a t065.tif </a:t>
            </a:r>
            <a:r>
              <a:rPr lang="hu-HU" dirty="0" smtClean="0"/>
              <a:t>raszterhez a bp-eov65-144.jpg-t</a:t>
            </a:r>
          </a:p>
          <a:p>
            <a:r>
              <a:rPr lang="hu-HU" dirty="0" smtClean="0"/>
              <a:t>4) számold ki, hogy milyen felbontásban (</a:t>
            </a:r>
            <a:r>
              <a:rPr lang="hu-HU" dirty="0" err="1" smtClean="0"/>
              <a:t>dpi</a:t>
            </a:r>
            <a:r>
              <a:rPr lang="hu-HU" dirty="0" smtClean="0"/>
              <a:t>) szükséges </a:t>
            </a:r>
            <a:r>
              <a:rPr lang="hu-HU" dirty="0" err="1" smtClean="0"/>
              <a:t>beszkennelni</a:t>
            </a:r>
            <a:r>
              <a:rPr lang="hu-HU" dirty="0" smtClean="0"/>
              <a:t> egy M=1:5000-res méretarányú térképet, hogy 1 pixel a terepen 1 méternek legyen megfeleltethető</a:t>
            </a:r>
          </a:p>
          <a:p>
            <a:pPr lvl="1"/>
            <a:r>
              <a:rPr lang="hu-HU" dirty="0" smtClean="0"/>
              <a:t>megoldás: 127 </a:t>
            </a:r>
            <a:r>
              <a:rPr lang="hu-HU" dirty="0" err="1" smtClean="0"/>
              <a:t>dpi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0561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kérdések?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85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Képfájlok és </a:t>
            </a:r>
            <a:r>
              <a:rPr lang="hu-HU" dirty="0" err="1"/>
              <a:t>raszterfájlok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627120" cy="4754563"/>
          </a:xfrm>
        </p:spPr>
        <p:txBody>
          <a:bodyPr/>
          <a:lstStyle/>
          <a:p>
            <a:r>
              <a:rPr lang="hu-HU" dirty="0" smtClean="0"/>
              <a:t>színezés</a:t>
            </a:r>
          </a:p>
          <a:p>
            <a:pPr lvl="1"/>
            <a:r>
              <a:rPr lang="hu-HU" dirty="0" smtClean="0"/>
              <a:t>jobb klikk a rétegre &gt; </a:t>
            </a:r>
            <a:r>
              <a:rPr lang="hu-HU" dirty="0" err="1" smtClean="0"/>
              <a:t>Properties</a:t>
            </a:r>
            <a:r>
              <a:rPr lang="hu-HU" dirty="0" smtClean="0"/>
              <a:t>… &gt; </a:t>
            </a:r>
            <a:r>
              <a:rPr lang="hu-HU" dirty="0" err="1" smtClean="0"/>
              <a:t>Symbology</a:t>
            </a:r>
            <a:endParaRPr lang="hu-HU" dirty="0" smtClean="0"/>
          </a:p>
          <a:p>
            <a:pPr lvl="1"/>
            <a:r>
              <a:rPr lang="hu-HU" dirty="0" smtClean="0"/>
              <a:t>két fő lehetőség</a:t>
            </a:r>
          </a:p>
          <a:p>
            <a:r>
              <a:rPr lang="hu-HU" dirty="0" err="1" smtClean="0"/>
              <a:t>Streched</a:t>
            </a:r>
            <a:endParaRPr lang="hu-HU" dirty="0"/>
          </a:p>
          <a:p>
            <a:pPr lvl="1"/>
            <a:r>
              <a:rPr lang="hu-HU" dirty="0" smtClean="0"/>
              <a:t>egy színcsatorna alapján</a:t>
            </a:r>
          </a:p>
          <a:p>
            <a:pPr lvl="1"/>
            <a:r>
              <a:rPr lang="hu-HU" dirty="0" smtClean="0"/>
              <a:t>ami </a:t>
            </a:r>
            <a:r>
              <a:rPr lang="hu-HU" dirty="0" smtClean="0">
                <a:solidFill>
                  <a:srgbClr val="FF0000"/>
                </a:solidFill>
              </a:rPr>
              <a:t>alapértelmezetten az első</a:t>
            </a:r>
            <a:r>
              <a:rPr lang="hu-HU" dirty="0" smtClean="0"/>
              <a:t>, vagyis a piros</a:t>
            </a:r>
          </a:p>
          <a:p>
            <a:pPr lvl="1"/>
            <a:r>
              <a:rPr lang="hu-HU" dirty="0" smtClean="0"/>
              <a:t>a legkisebb és legnagyobb érték között folytonos színskálát használ</a:t>
            </a:r>
          </a:p>
          <a:p>
            <a:pPr lvl="1"/>
            <a:r>
              <a:rPr lang="hu-HU" dirty="0" smtClean="0"/>
              <a:t>szürke vagy bármi más</a:t>
            </a:r>
            <a:endParaRPr lang="hu-HU" dirty="0"/>
          </a:p>
          <a:p>
            <a:r>
              <a:rPr lang="hu-HU" dirty="0" smtClean="0"/>
              <a:t>RGB </a:t>
            </a:r>
            <a:r>
              <a:rPr lang="hu-HU" dirty="0" err="1" smtClean="0"/>
              <a:t>Composite</a:t>
            </a:r>
            <a:endParaRPr lang="hu-HU" dirty="0" smtClean="0"/>
          </a:p>
          <a:p>
            <a:pPr lvl="1"/>
            <a:r>
              <a:rPr lang="hu-HU" dirty="0"/>
              <a:t>három (vagy négy) </a:t>
            </a:r>
            <a:r>
              <a:rPr lang="hu-HU" dirty="0" smtClean="0"/>
              <a:t>színcsatorna alapján színez</a:t>
            </a:r>
          </a:p>
          <a:p>
            <a:pPr lvl="1"/>
            <a:r>
              <a:rPr lang="hu-HU" dirty="0" smtClean="0"/>
              <a:t>r: </a:t>
            </a:r>
            <a:r>
              <a:rPr lang="hu-HU" dirty="0" err="1" smtClean="0"/>
              <a:t>red</a:t>
            </a:r>
            <a:r>
              <a:rPr lang="hu-HU" dirty="0" smtClean="0"/>
              <a:t>, g: </a:t>
            </a:r>
            <a:r>
              <a:rPr lang="hu-HU" dirty="0" err="1" smtClean="0"/>
              <a:t>green</a:t>
            </a:r>
            <a:r>
              <a:rPr lang="hu-HU" dirty="0" smtClean="0"/>
              <a:t>, b: </a:t>
            </a:r>
            <a:r>
              <a:rPr lang="hu-HU" dirty="0" err="1" smtClean="0"/>
              <a:t>blue</a:t>
            </a:r>
            <a:endParaRPr lang="hu-HU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320" y="1422400"/>
            <a:ext cx="3574280" cy="23590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320" y="3917543"/>
            <a:ext cx="3574280" cy="21671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églalap 5"/>
          <p:cNvSpPr/>
          <p:nvPr/>
        </p:nvSpPr>
        <p:spPr>
          <a:xfrm>
            <a:off x="9791700" y="1657350"/>
            <a:ext cx="1933575" cy="20002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23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Képfájlok és </a:t>
            </a:r>
            <a:r>
              <a:rPr lang="hu-HU" dirty="0" err="1"/>
              <a:t>raszterfájlok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627120" cy="4754563"/>
          </a:xfrm>
        </p:spPr>
        <p:txBody>
          <a:bodyPr/>
          <a:lstStyle/>
          <a:p>
            <a:r>
              <a:rPr lang="hu-HU" dirty="0" smtClean="0"/>
              <a:t>színezés</a:t>
            </a:r>
          </a:p>
          <a:p>
            <a:pPr lvl="1"/>
            <a:r>
              <a:rPr lang="hu-HU" dirty="0" smtClean="0"/>
              <a:t>jobb klikk a rétegre &gt; </a:t>
            </a:r>
            <a:r>
              <a:rPr lang="hu-HU" dirty="0" err="1" smtClean="0"/>
              <a:t>Properties</a:t>
            </a:r>
            <a:r>
              <a:rPr lang="hu-HU" dirty="0" smtClean="0"/>
              <a:t>… &gt; </a:t>
            </a:r>
            <a:r>
              <a:rPr lang="hu-HU" dirty="0" err="1" smtClean="0"/>
              <a:t>Symbology</a:t>
            </a:r>
            <a:endParaRPr lang="hu-HU" dirty="0" smtClean="0"/>
          </a:p>
          <a:p>
            <a:pPr lvl="1"/>
            <a:r>
              <a:rPr lang="hu-HU" dirty="0" smtClean="0"/>
              <a:t>két fő lehetőség</a:t>
            </a:r>
          </a:p>
          <a:p>
            <a:r>
              <a:rPr lang="hu-HU" dirty="0" err="1" smtClean="0"/>
              <a:t>Streched</a:t>
            </a:r>
            <a:endParaRPr lang="hu-HU" dirty="0"/>
          </a:p>
          <a:p>
            <a:pPr lvl="1"/>
            <a:r>
              <a:rPr lang="hu-HU" dirty="0" smtClean="0"/>
              <a:t>egy színcsatorna alapján</a:t>
            </a:r>
          </a:p>
          <a:p>
            <a:pPr lvl="1"/>
            <a:r>
              <a:rPr lang="hu-HU" dirty="0" smtClean="0"/>
              <a:t>ami </a:t>
            </a:r>
            <a:r>
              <a:rPr lang="hu-HU" dirty="0"/>
              <a:t>alapértelmezetten az első, vagyi</a:t>
            </a:r>
            <a:r>
              <a:rPr lang="hu-HU" dirty="0" smtClean="0"/>
              <a:t>s a piros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a legkisebb és legnagyobb érték között</a:t>
            </a:r>
            <a:r>
              <a:rPr lang="hu-HU" dirty="0" smtClean="0"/>
              <a:t> folytonos színskálát használ</a:t>
            </a:r>
          </a:p>
          <a:p>
            <a:pPr lvl="1"/>
            <a:r>
              <a:rPr lang="hu-HU" dirty="0" smtClean="0"/>
              <a:t>szürke vagy bármi más</a:t>
            </a:r>
            <a:endParaRPr lang="hu-HU" dirty="0"/>
          </a:p>
          <a:p>
            <a:r>
              <a:rPr lang="hu-HU" dirty="0" smtClean="0"/>
              <a:t>RGB </a:t>
            </a:r>
            <a:r>
              <a:rPr lang="hu-HU" dirty="0" err="1" smtClean="0"/>
              <a:t>Composite</a:t>
            </a:r>
            <a:endParaRPr lang="hu-HU" dirty="0" smtClean="0"/>
          </a:p>
          <a:p>
            <a:pPr lvl="1"/>
            <a:r>
              <a:rPr lang="hu-HU" dirty="0"/>
              <a:t>három (vagy négy) </a:t>
            </a:r>
            <a:r>
              <a:rPr lang="hu-HU" dirty="0" smtClean="0"/>
              <a:t>színcsatorna alapján színez</a:t>
            </a:r>
          </a:p>
          <a:p>
            <a:pPr lvl="1"/>
            <a:r>
              <a:rPr lang="hu-HU" dirty="0" smtClean="0"/>
              <a:t>r: </a:t>
            </a:r>
            <a:r>
              <a:rPr lang="hu-HU" dirty="0" err="1" smtClean="0"/>
              <a:t>red</a:t>
            </a:r>
            <a:r>
              <a:rPr lang="hu-HU" dirty="0" smtClean="0"/>
              <a:t>, g: </a:t>
            </a:r>
            <a:r>
              <a:rPr lang="hu-HU" dirty="0" err="1" smtClean="0"/>
              <a:t>green</a:t>
            </a:r>
            <a:r>
              <a:rPr lang="hu-HU" dirty="0" smtClean="0"/>
              <a:t>, b: </a:t>
            </a:r>
            <a:r>
              <a:rPr lang="hu-HU" dirty="0" err="1" smtClean="0"/>
              <a:t>blue</a:t>
            </a:r>
            <a:endParaRPr lang="hu-HU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320" y="1422400"/>
            <a:ext cx="3574280" cy="23590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320" y="3917543"/>
            <a:ext cx="3574280" cy="21671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églalap 5"/>
          <p:cNvSpPr/>
          <p:nvPr/>
        </p:nvSpPr>
        <p:spPr>
          <a:xfrm>
            <a:off x="10220325" y="1838324"/>
            <a:ext cx="219076" cy="54292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85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9292</TotalTime>
  <Words>3713</Words>
  <Application>Microsoft Office PowerPoint</Application>
  <PresentationFormat>Szélesvásznú</PresentationFormat>
  <Paragraphs>736</Paragraphs>
  <Slides>71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71</vt:i4>
      </vt:variant>
    </vt:vector>
  </HeadingPairs>
  <TitlesOfParts>
    <vt:vector size="77" baseType="lpstr">
      <vt:lpstr>Arial</vt:lpstr>
      <vt:lpstr>Arial Narrow</vt:lpstr>
      <vt:lpstr>Calibri</vt:lpstr>
      <vt:lpstr>Courier New</vt:lpstr>
      <vt:lpstr>Wingdings</vt:lpstr>
      <vt:lpstr>Office-téma</vt:lpstr>
      <vt:lpstr>Georeferálás</vt:lpstr>
      <vt:lpstr>Képfájlok és raszterfájlok</vt:lpstr>
      <vt:lpstr>Képfájlok és raszterfájlok</vt:lpstr>
      <vt:lpstr>Képfájlok és raszterfájlok</vt:lpstr>
      <vt:lpstr>Képfájlok és raszterfájlok</vt:lpstr>
      <vt:lpstr>Képfájlok és raszterfájlok</vt:lpstr>
      <vt:lpstr>Képfájlok és raszterfájlok</vt:lpstr>
      <vt:lpstr>Képfájlok és raszterfájlok</vt:lpstr>
      <vt:lpstr>Képfájlok és raszterfájlok</vt:lpstr>
      <vt:lpstr>Képfájlok és raszterfájlok</vt:lpstr>
      <vt:lpstr>Képfájlok és raszterfájlok</vt:lpstr>
      <vt:lpstr>Képfájlok és raszterfájlok</vt:lpstr>
      <vt:lpstr>Képfájlok és raszterfájlok</vt:lpstr>
      <vt:lpstr>Képfájlok és raszterfájlok</vt:lpstr>
      <vt:lpstr>Képfájlok és raszterfájlok</vt:lpstr>
      <vt:lpstr>Georeferálás célja</vt:lpstr>
      <vt:lpstr>Georeferálás típusai</vt:lpstr>
      <vt:lpstr>Előkészítés</vt:lpstr>
      <vt:lpstr>Előkészítés</vt:lpstr>
      <vt:lpstr>Lépések</vt:lpstr>
      <vt:lpstr>Georeferálás 1. – koordináták megadása kézzel </vt:lpstr>
      <vt:lpstr>Georeferálás 1. – koordináták megadása kézzel </vt:lpstr>
      <vt:lpstr>Illesztőpontok táblázata</vt:lpstr>
      <vt:lpstr>Illesztőpontok táblázata</vt:lpstr>
      <vt:lpstr>Illesztőpontok táblázata</vt:lpstr>
      <vt:lpstr>Illesztőpontok táblázata</vt:lpstr>
      <vt:lpstr>Illesztőpontok táblázata</vt:lpstr>
      <vt:lpstr>Illesztőpontok táblázata</vt:lpstr>
      <vt:lpstr>Illesztőpontok táblázata</vt:lpstr>
      <vt:lpstr>Illesztőpontok táblázata</vt:lpstr>
      <vt:lpstr>Illesztőpontok táblázata</vt:lpstr>
      <vt:lpstr>Illesztőpontok táblázata</vt:lpstr>
      <vt:lpstr>Illesztőpontok táblázata</vt:lpstr>
      <vt:lpstr>Illesztőpontok táblázata</vt:lpstr>
      <vt:lpstr>Transzformációs módszerek</vt:lpstr>
      <vt:lpstr>Transzformációs módszerek</vt:lpstr>
      <vt:lpstr>Transzformációs módszerek</vt:lpstr>
      <vt:lpstr>Transzformációs módszerek</vt:lpstr>
      <vt:lpstr>Transzformációs módszerek</vt:lpstr>
      <vt:lpstr>Transzformációs módszerek</vt:lpstr>
      <vt:lpstr>Transzformációs módszerek</vt:lpstr>
      <vt:lpstr>Véglegesítés</vt:lpstr>
      <vt:lpstr>Véglegesítés</vt:lpstr>
      <vt:lpstr>Véglegesítés</vt:lpstr>
      <vt:lpstr>Véglegesítés</vt:lpstr>
      <vt:lpstr>Véglegesítés</vt:lpstr>
      <vt:lpstr>Véglegesítés</vt:lpstr>
      <vt:lpstr>Véglegesítés</vt:lpstr>
      <vt:lpstr>Véglegesítés</vt:lpstr>
      <vt:lpstr>Véglegesítés</vt:lpstr>
      <vt:lpstr>Véglegesítés</vt:lpstr>
      <vt:lpstr>Véglegesítés</vt:lpstr>
      <vt:lpstr>Véglegesítés</vt:lpstr>
      <vt:lpstr>Véglegesítés</vt:lpstr>
      <vt:lpstr>Véglegesítés</vt:lpstr>
      <vt:lpstr>Véglegesítés</vt:lpstr>
      <vt:lpstr>Véglegesítés</vt:lpstr>
      <vt:lpstr>Georeferálás 2. – illesztés vektorhoz</vt:lpstr>
      <vt:lpstr>Georeferálás 2. – illesztés vektorhoz</vt:lpstr>
      <vt:lpstr>Piramiskészítés</vt:lpstr>
      <vt:lpstr>Előzetes illesztés</vt:lpstr>
      <vt:lpstr>Előzetes illesztés</vt:lpstr>
      <vt:lpstr>Georeferálás 2. – illesztés vektorhoz</vt:lpstr>
      <vt:lpstr>Körbevágás</vt:lpstr>
      <vt:lpstr>Körbevágás</vt:lpstr>
      <vt:lpstr>Georeferálás 3. – illesztés vetülethelyes raszterhez</vt:lpstr>
      <vt:lpstr>Georeferálás 3. – illesztés vetülethelyes raszterhez</vt:lpstr>
      <vt:lpstr>Georeferálás 3. – illesztés vetülethelyes raszterhez</vt:lpstr>
      <vt:lpstr>Georeferálás 3. – illesztés vetülethelyes raszterhez</vt:lpstr>
      <vt:lpstr>Gyakorlás</vt:lpstr>
      <vt:lpstr>Köszönöm a figyelmet!</vt:lpstr>
    </vt:vector>
  </TitlesOfParts>
  <Company>MTA ÖK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Ismerkedés, tematika, követelmény</dc:title>
  <dc:creator>BFÁkos</dc:creator>
  <cp:lastModifiedBy>BFÁkos</cp:lastModifiedBy>
  <cp:revision>376</cp:revision>
  <dcterms:created xsi:type="dcterms:W3CDTF">2021-09-14T06:27:21Z</dcterms:created>
  <dcterms:modified xsi:type="dcterms:W3CDTF">2022-09-28T10:36:16Z</dcterms:modified>
</cp:coreProperties>
</file>